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15" r:id="rId2"/>
    <p:sldId id="326" r:id="rId3"/>
    <p:sldId id="327" r:id="rId4"/>
    <p:sldId id="332" r:id="rId5"/>
    <p:sldId id="330" r:id="rId6"/>
    <p:sldId id="341" r:id="rId7"/>
    <p:sldId id="331" r:id="rId8"/>
    <p:sldId id="335" r:id="rId9"/>
    <p:sldId id="342" r:id="rId10"/>
    <p:sldId id="336" r:id="rId11"/>
    <p:sldId id="337" r:id="rId12"/>
    <p:sldId id="338" r:id="rId13"/>
    <p:sldId id="340" r:id="rId14"/>
    <p:sldId id="343" r:id="rId15"/>
    <p:sldId id="345" r:id="rId16"/>
    <p:sldId id="347" r:id="rId17"/>
    <p:sldId id="344" r:id="rId18"/>
    <p:sldId id="346" r:id="rId19"/>
    <p:sldId id="348" r:id="rId20"/>
    <p:sldId id="288" r:id="rId21"/>
    <p:sldId id="283" r:id="rId22"/>
    <p:sldId id="286" r:id="rId23"/>
    <p:sldId id="287" r:id="rId24"/>
    <p:sldId id="323" r:id="rId25"/>
    <p:sldId id="262" r:id="rId26"/>
    <p:sldId id="317" r:id="rId27"/>
    <p:sldId id="295" r:id="rId28"/>
    <p:sldId id="263" r:id="rId29"/>
    <p:sldId id="296" r:id="rId30"/>
    <p:sldId id="300" r:id="rId31"/>
    <p:sldId id="301" r:id="rId32"/>
    <p:sldId id="307" r:id="rId33"/>
    <p:sldId id="309" r:id="rId34"/>
    <p:sldId id="267" r:id="rId35"/>
    <p:sldId id="310" r:id="rId36"/>
    <p:sldId id="324" r:id="rId37"/>
    <p:sldId id="304" r:id="rId38"/>
    <p:sldId id="268" r:id="rId39"/>
    <p:sldId id="306" r:id="rId40"/>
    <p:sldId id="312" r:id="rId41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7B6"/>
    <a:srgbClr val="D4CFB4"/>
    <a:srgbClr val="E58771"/>
    <a:srgbClr val="E99A87"/>
    <a:srgbClr val="DDA593"/>
    <a:srgbClr val="E27E74"/>
    <a:srgbClr val="882E38"/>
    <a:srgbClr val="CDA69B"/>
    <a:srgbClr val="46101F"/>
    <a:srgbClr val="CC7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8" autoAdjust="0"/>
    <p:restoredTop sz="92111" autoAdjust="0"/>
  </p:normalViewPr>
  <p:slideViewPr>
    <p:cSldViewPr>
      <p:cViewPr>
        <p:scale>
          <a:sx n="75" d="100"/>
          <a:sy n="75" d="100"/>
        </p:scale>
        <p:origin x="-667" y="-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37B56-1EE7-4F3E-A391-8320F5B21FC6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E7A5F-B302-431C-A323-24B5A1866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894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BAEE7-CB7B-4A5A-86FE-75CA8CDE58D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425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E7A5F-B302-431C-A323-24B5A186696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935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延伸曲度，美觀</a:t>
            </a:r>
            <a:r>
              <a:rPr lang="en-US" altLang="zh-TW" dirty="0" err="1" smtClean="0"/>
              <a:t>upup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E7A5F-B302-431C-A323-24B5A186696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770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多少人想買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花多少錢買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E7A5F-B302-431C-A323-24B5A186696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42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這邊可以大概介紹一下我們本來的構想，像是蟑螂屋、坦克對戰 等等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BAEE7-CB7B-4A5A-86FE-75CA8CDE58D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909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讓</a:t>
            </a:r>
            <a:r>
              <a:rPr lang="en-US" altLang="zh-TW" dirty="0" smtClean="0"/>
              <a:t>Joyce</a:t>
            </a:r>
            <a:r>
              <a:rPr lang="zh-TW" altLang="en-US" dirty="0" smtClean="0"/>
              <a:t>總結問題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E7A5F-B302-431C-A323-24B5A18669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346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什麼場合 長條凸顯是面試及工作比例高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E7A5F-B302-431C-A323-24B5A186696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160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Comfortable</a:t>
            </a:r>
          </a:p>
          <a:p>
            <a:r>
              <a:rPr lang="en-US" altLang="zh-TW" dirty="0" smtClean="0"/>
              <a:t>Aesthetic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E7A5F-B302-431C-A323-24B5A186696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177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針對剛剛提到的三項客戶需求</a:t>
            </a:r>
            <a:r>
              <a:rPr lang="en-US" altLang="zh-TW" dirty="0" smtClean="0"/>
              <a:t>+</a:t>
            </a:r>
            <a:r>
              <a:rPr lang="zh-TW" altLang="en-US" dirty="0" smtClean="0"/>
              <a:t>價格來評估現有產品 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Shu </a:t>
            </a:r>
            <a:r>
              <a:rPr lang="en-US" altLang="zh-TW" dirty="0" err="1" smtClean="0"/>
              <a:t>Tiao</a:t>
            </a:r>
            <a:r>
              <a:rPr lang="en-US" altLang="zh-TW" dirty="0" smtClean="0"/>
              <a:t> adjustable high heels</a:t>
            </a:r>
            <a:r>
              <a:rPr lang="zh-TW" altLang="en-US" dirty="0" smtClean="0"/>
              <a:t>淑窕可調節高跟鞋 </a:t>
            </a:r>
            <a:r>
              <a:rPr lang="en-US" altLang="zh-TW" dirty="0" smtClean="0"/>
              <a:t>XD</a:t>
            </a:r>
            <a:r>
              <a:rPr lang="zh-TW" altLang="en-US" dirty="0" smtClean="0"/>
              <a:t> 如果其他特點想講 請自行增加 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(</a:t>
            </a:r>
            <a:r>
              <a:rPr lang="zh-TW" altLang="en-US" dirty="0" smtClean="0"/>
              <a:t>特色不一定要一一介紹，覺得只要稍微形容產品特點，然後評估四項指標即可</a:t>
            </a:r>
            <a:r>
              <a:rPr lang="en-US" altLang="zh-TW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PU</a:t>
            </a:r>
            <a:r>
              <a:rPr lang="zh-TW" altLang="en-US" dirty="0" smtClean="0"/>
              <a:t>材質、耐磨橡膠鞋底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E7A5F-B302-431C-A323-24B5A186696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85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Steel core heel </a:t>
            </a:r>
            <a:r>
              <a:rPr lang="zh-TW" altLang="en-US" dirty="0" smtClean="0"/>
              <a:t>鋼芯鞋跟 </a:t>
            </a:r>
            <a:r>
              <a:rPr lang="en-US" altLang="zh-TW" dirty="0" smtClean="0"/>
              <a:t>*</a:t>
            </a:r>
            <a:r>
              <a:rPr lang="zh-TW" altLang="en-US" dirty="0" smtClean="0"/>
              <a:t>要貼圖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E7A5F-B302-431C-A323-24B5A186696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032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*按鈕在鞋內，要脫下鞋子才能按 </a:t>
            </a:r>
            <a:r>
              <a:rPr lang="en-US" altLang="zh-TW" dirty="0" smtClean="0"/>
              <a:t>*</a:t>
            </a:r>
            <a:r>
              <a:rPr lang="zh-TW" altLang="en-US" dirty="0" smtClean="0"/>
              <a:t>約台幣四千塊 </a:t>
            </a:r>
            <a:r>
              <a:rPr lang="en-US" altLang="zh-TW" dirty="0" smtClean="0"/>
              <a:t>(</a:t>
            </a:r>
            <a:r>
              <a:rPr lang="zh-TW" altLang="en-US" dirty="0" smtClean="0"/>
              <a:t>鞋跟單賣約</a:t>
            </a:r>
            <a:r>
              <a:rPr lang="en-US" altLang="zh-TW" dirty="0" smtClean="0"/>
              <a:t>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儘管外觀美麗，但就算花了好多錢換再多跟，可能對男生而言</a:t>
            </a:r>
            <a:r>
              <a:rPr lang="en-US" altLang="zh-TW" dirty="0" smtClean="0"/>
              <a:t>—</a:t>
            </a:r>
            <a:r>
              <a:rPr lang="zh-TW" altLang="en-US" dirty="0" smtClean="0"/>
              <a:t>你還是穿同一雙鞋子！而且還得帶著跟跑來跑去！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E7A5F-B302-431C-A323-24B5A186696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41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E7A5F-B302-431C-A323-24B5A186696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19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34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21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7305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768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51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09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63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950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91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416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CEAE2-BAB5-4EAF-BB8D-2A53DE3F9EF8}" type="datetimeFigureOut">
              <a:rPr lang="zh-TW" altLang="en-US" smtClean="0"/>
              <a:t>2017/8/12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0715D-2E45-42BD-A772-E2E6508A5E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49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7.pn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microsoft.com/office/2007/relationships/hdphoto" Target="../media/hdphoto4.wdp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6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321277" y="0"/>
            <a:ext cx="1843849" cy="5143500"/>
          </a:xfrm>
          <a:prstGeom prst="rect">
            <a:avLst/>
          </a:prstGeom>
          <a:solidFill>
            <a:srgbClr val="A9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1827900" cy="5143500"/>
          </a:xfrm>
          <a:prstGeom prst="rect">
            <a:avLst/>
          </a:prstGeom>
          <a:solidFill>
            <a:srgbClr val="461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16732" y="0"/>
            <a:ext cx="1827900" cy="5143500"/>
          </a:xfrm>
          <a:prstGeom prst="rect">
            <a:avLst/>
          </a:prstGeom>
          <a:solidFill>
            <a:srgbClr val="88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44633" y="0"/>
            <a:ext cx="1827900" cy="5143500"/>
          </a:xfrm>
          <a:prstGeom prst="rect">
            <a:avLst/>
          </a:prstGeom>
          <a:solidFill>
            <a:srgbClr val="DB6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72250" y="0"/>
            <a:ext cx="1849027" cy="5143500"/>
          </a:xfrm>
          <a:prstGeom prst="rect">
            <a:avLst/>
          </a:prstGeom>
          <a:solidFill>
            <a:srgbClr val="EBA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75236" y="1192336"/>
            <a:ext cx="6566693" cy="2758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028826" y="2787773"/>
            <a:ext cx="5086350" cy="592734"/>
            <a:chOff x="2705100" y="2772118"/>
            <a:chExt cx="6781799" cy="790311"/>
          </a:xfrm>
        </p:grpSpPr>
        <p:grpSp>
          <p:nvGrpSpPr>
            <p:cNvPr id="12" name="组合 18"/>
            <p:cNvGrpSpPr>
              <a:grpSpLocks/>
            </p:cNvGrpSpPr>
            <p:nvPr/>
          </p:nvGrpSpPr>
          <p:grpSpPr bwMode="auto">
            <a:xfrm>
              <a:off x="3257551" y="2772118"/>
              <a:ext cx="5676900" cy="104075"/>
              <a:chOff x="0" y="-211759"/>
              <a:chExt cx="2340260" cy="188153"/>
            </a:xfrm>
          </p:grpSpPr>
          <p:sp>
            <p:nvSpPr>
              <p:cNvPr id="15" name="矩形 19"/>
              <p:cNvSpPr>
                <a:spLocks noChangeArrowheads="1"/>
              </p:cNvSpPr>
              <p:nvPr/>
            </p:nvSpPr>
            <p:spPr bwMode="auto">
              <a:xfrm>
                <a:off x="0" y="-211759"/>
                <a:ext cx="585065" cy="188151"/>
              </a:xfrm>
              <a:prstGeom prst="rect">
                <a:avLst/>
              </a:prstGeom>
              <a:solidFill>
                <a:srgbClr val="461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20"/>
              <p:cNvSpPr>
                <a:spLocks noChangeArrowheads="1"/>
              </p:cNvSpPr>
              <p:nvPr/>
            </p:nvSpPr>
            <p:spPr bwMode="auto">
              <a:xfrm>
                <a:off x="585065" y="-211757"/>
                <a:ext cx="585065" cy="188151"/>
              </a:xfrm>
              <a:prstGeom prst="rect">
                <a:avLst/>
              </a:prstGeom>
              <a:solidFill>
                <a:srgbClr val="88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矩形 21"/>
              <p:cNvSpPr>
                <a:spLocks noChangeArrowheads="1"/>
              </p:cNvSpPr>
              <p:nvPr/>
            </p:nvSpPr>
            <p:spPr bwMode="auto">
              <a:xfrm>
                <a:off x="1170130" y="-211757"/>
                <a:ext cx="585065" cy="188151"/>
              </a:xfrm>
              <a:prstGeom prst="rect">
                <a:avLst/>
              </a:prstGeom>
              <a:solidFill>
                <a:srgbClr val="F4B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4B196"/>
                  </a:solidFill>
                </a:endParaRPr>
              </a:p>
            </p:txBody>
          </p:sp>
          <p:sp>
            <p:nvSpPr>
              <p:cNvPr id="18" name="矩形 22"/>
              <p:cNvSpPr>
                <a:spLocks noChangeArrowheads="1"/>
              </p:cNvSpPr>
              <p:nvPr/>
            </p:nvSpPr>
            <p:spPr bwMode="auto">
              <a:xfrm>
                <a:off x="1755195" y="-211757"/>
                <a:ext cx="585065" cy="188151"/>
              </a:xfrm>
              <a:prstGeom prst="rect">
                <a:avLst/>
              </a:prstGeom>
              <a:solidFill>
                <a:srgbClr val="FF8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" name="矩形 28"/>
            <p:cNvSpPr>
              <a:spLocks noChangeArrowheads="1"/>
            </p:cNvSpPr>
            <p:nvPr/>
          </p:nvSpPr>
          <p:spPr bwMode="auto">
            <a:xfrm>
              <a:off x="2705100" y="3028949"/>
              <a:ext cx="6781799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000" spc="1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Students from Institute of Technology Management, Industrial Engineering and Engineering Management, Power Mechanical Engineering</a:t>
              </a: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51" y="1705194"/>
            <a:ext cx="3042258" cy="105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7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現況分析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整個產業的現況 </a:t>
            </a:r>
            <a:r>
              <a:rPr lang="en-US" altLang="zh-TW" dirty="0" smtClean="0"/>
              <a:t>PEST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486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現況分析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電商廣告現況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0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現況分析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信息流廣告現況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53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未來發展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O2O</a:t>
            </a:r>
            <a:endParaRPr lang="en-US" altLang="zh-TW" dirty="0" smtClean="0"/>
          </a:p>
          <a:p>
            <a:r>
              <a:rPr lang="zh-TW" altLang="en-US" dirty="0" smtClean="0"/>
              <a:t>人人都是網美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133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項目發想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項目名稱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項目動機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畫布</a:t>
            </a:r>
            <a:r>
              <a:rPr lang="en-US" altLang="zh-TW" dirty="0" smtClean="0"/>
              <a:t>:</a:t>
            </a:r>
          </a:p>
          <a:p>
            <a:r>
              <a:rPr lang="en-US" altLang="zh-CN" dirty="0" smtClean="0"/>
              <a:t>1.1</a:t>
            </a:r>
            <a:r>
              <a:rPr lang="zh-CN" altLang="en-US" dirty="0"/>
              <a:t>目标：降低学生网购买到不合用商品的机率，并协助校园学生提升颜值。</a:t>
            </a:r>
            <a:br>
              <a:rPr lang="zh-CN" altLang="en-US" dirty="0"/>
            </a:br>
            <a:r>
              <a:rPr lang="en-US" altLang="zh-CN" dirty="0"/>
              <a:t>1.2</a:t>
            </a:r>
            <a:r>
              <a:rPr lang="zh-CN" altLang="en-US" dirty="0"/>
              <a:t>身分：校园彩妆使用者 </a:t>
            </a:r>
            <a:r>
              <a:rPr lang="en-US" altLang="zh-CN" dirty="0"/>
              <a:t>&amp; </a:t>
            </a:r>
            <a:r>
              <a:rPr lang="zh-CN" altLang="en-US" dirty="0"/>
              <a:t>需求者</a:t>
            </a:r>
            <a:br>
              <a:rPr lang="zh-CN" altLang="en-US" dirty="0"/>
            </a:br>
            <a:r>
              <a:rPr lang="en-US" altLang="zh-CN" dirty="0"/>
              <a:t>1.3</a:t>
            </a:r>
            <a:r>
              <a:rPr lang="zh-CN" altLang="en-US" dirty="0"/>
              <a:t>价值观</a:t>
            </a:r>
            <a:r>
              <a:rPr lang="zh-CN" altLang="en-US" dirty="0" smtClean="0"/>
              <a:t>：</a:t>
            </a:r>
            <a:r>
              <a:rPr lang="zh-TW" altLang="en-US" dirty="0" smtClean="0"/>
              <a:t>提供</a:t>
            </a:r>
            <a:r>
              <a:rPr lang="zh-CN" altLang="en-US" dirty="0" smtClean="0"/>
              <a:t>线</a:t>
            </a:r>
            <a:r>
              <a:rPr lang="zh-CN" altLang="en-US" dirty="0"/>
              <a:t>下服务</a:t>
            </a:r>
            <a:br>
              <a:rPr lang="zh-CN" altLang="en-US" dirty="0"/>
            </a:br>
            <a:r>
              <a:rPr lang="en-US" altLang="zh-CN" dirty="0"/>
              <a:t>1.4</a:t>
            </a:r>
            <a:r>
              <a:rPr lang="zh-CN" altLang="en-US" dirty="0"/>
              <a:t>成功的定义：社群可持续运转并吸引更多人使用，达到校园内</a:t>
            </a:r>
            <a:r>
              <a:rPr lang="en-US" altLang="zh-CN" dirty="0"/>
              <a:t>80%</a:t>
            </a:r>
            <a:r>
              <a:rPr lang="zh-CN" altLang="en-US" dirty="0"/>
              <a:t>女性使用 </a:t>
            </a:r>
            <a:r>
              <a:rPr lang="en-US" altLang="zh-CN" dirty="0"/>
              <a:t>&amp; 5%</a:t>
            </a:r>
            <a:r>
              <a:rPr lang="zh-CN" altLang="en-US" dirty="0"/>
              <a:t>男性</a:t>
            </a:r>
            <a:br>
              <a:rPr lang="zh-CN" altLang="en-US" dirty="0"/>
            </a:br>
            <a:r>
              <a:rPr lang="en-US" altLang="zh-CN" dirty="0"/>
              <a:t>1.5 </a:t>
            </a:r>
            <a:r>
              <a:rPr lang="zh-CN" altLang="en-US" dirty="0"/>
              <a:t>品牌：走路有风，自带光环，成为校园女神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1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項目發想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Part II</a:t>
            </a:r>
            <a:r>
              <a:rPr lang="zh-CN" altLang="en-US" dirty="0"/>
              <a:t>：体验</a:t>
            </a:r>
            <a:br>
              <a:rPr lang="zh-CN" altLang="en-US" dirty="0"/>
            </a:br>
            <a:r>
              <a:rPr lang="en-US" altLang="zh-CN" dirty="0"/>
              <a:t>2.1</a:t>
            </a:r>
            <a:r>
              <a:rPr lang="zh-CN" altLang="en-US" dirty="0"/>
              <a:t>选入：想学习彩妆却无从下手的新手、有兴趣学习彩妆的人</a:t>
            </a:r>
            <a:br>
              <a:rPr lang="zh-CN" altLang="en-US" dirty="0"/>
            </a:br>
            <a:r>
              <a:rPr lang="en-US" altLang="zh-CN" dirty="0"/>
              <a:t>2.2</a:t>
            </a:r>
            <a:r>
              <a:rPr lang="zh-CN" altLang="en-US" dirty="0"/>
              <a:t>体验：享受私密、卫生、舒适的的共享化妆空间</a:t>
            </a:r>
            <a:br>
              <a:rPr lang="zh-CN" altLang="en-US" dirty="0"/>
            </a:br>
            <a:r>
              <a:rPr lang="en-US" altLang="zh-CN" dirty="0"/>
              <a:t>2.3</a:t>
            </a:r>
            <a:r>
              <a:rPr lang="zh-CN" altLang="en-US" dirty="0"/>
              <a:t>仪式：定期专业教学、校园女神比赛活动</a:t>
            </a:r>
            <a:br>
              <a:rPr lang="zh-CN" altLang="en-US" dirty="0"/>
            </a:br>
            <a:r>
              <a:rPr lang="en-US" altLang="zh-CN" dirty="0"/>
              <a:t>2.4</a:t>
            </a:r>
            <a:r>
              <a:rPr lang="zh-CN" altLang="en-US" dirty="0"/>
              <a:t>内容：口碑营销、良好的体验</a:t>
            </a:r>
            <a:br>
              <a:rPr lang="zh-CN" altLang="en-US" dirty="0"/>
            </a:br>
            <a:r>
              <a:rPr lang="en-US" altLang="zh-CN" dirty="0"/>
              <a:t>2.5</a:t>
            </a:r>
            <a:r>
              <a:rPr lang="zh-CN" altLang="en-US" dirty="0"/>
              <a:t>规章制度：每个月免费使用试妆的次数</a:t>
            </a:r>
            <a:br>
              <a:rPr lang="zh-CN" altLang="en-US" dirty="0"/>
            </a:br>
            <a:r>
              <a:rPr lang="en-US" altLang="zh-CN" dirty="0"/>
              <a:t>2.6</a:t>
            </a:r>
            <a:r>
              <a:rPr lang="zh-CN" altLang="en-US" dirty="0"/>
              <a:t>角色：可以提供专业彩妆教学、成为此社群的移动广告</a:t>
            </a:r>
            <a:br>
              <a:rPr lang="zh-CN" altLang="en-US" dirty="0"/>
            </a:br>
            <a:r>
              <a:rPr lang="en-US" altLang="zh-CN" dirty="0"/>
              <a:t>2.7</a:t>
            </a:r>
            <a:r>
              <a:rPr lang="zh-CN" altLang="en-US" dirty="0"/>
              <a:t>淡出：毕业、成为老手后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1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項目發想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Part I</a:t>
            </a:r>
            <a:r>
              <a:rPr lang="en-US" altLang="zh-CN" dirty="0" smtClean="0"/>
              <a:t>II</a:t>
            </a:r>
            <a:r>
              <a:rPr lang="zh-CN" altLang="en-US" dirty="0" smtClean="0"/>
              <a:t>：</a:t>
            </a:r>
            <a:r>
              <a:rPr lang="zh-TW" altLang="en-US" dirty="0" smtClean="0"/>
              <a:t>結構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3.1</a:t>
            </a:r>
            <a:r>
              <a:rPr lang="zh-TW" altLang="en-US" dirty="0"/>
              <a:t>運營</a:t>
            </a:r>
            <a:r>
              <a:rPr lang="zh-CN" altLang="en-US" dirty="0" smtClean="0"/>
              <a:t>：</a:t>
            </a:r>
            <a:r>
              <a:rPr lang="zh-CN" altLang="zh-TW" dirty="0"/>
              <a:t>校园共享美妆间</a:t>
            </a:r>
            <a:r>
              <a:rPr lang="en-US" altLang="zh-TW" dirty="0"/>
              <a:t>+</a:t>
            </a:r>
            <a:r>
              <a:rPr lang="zh-CN" altLang="zh-TW" dirty="0"/>
              <a:t>网络店铺</a:t>
            </a:r>
            <a:r>
              <a:rPr lang="en-US" altLang="zh-TW" dirty="0"/>
              <a:t>+</a:t>
            </a:r>
            <a:r>
              <a:rPr lang="zh-CN" altLang="zh-TW" dirty="0"/>
              <a:t>免费体验三合一模式综合运作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3.2</a:t>
            </a:r>
            <a:r>
              <a:rPr lang="zh-TW" altLang="en-US" dirty="0"/>
              <a:t>治理</a:t>
            </a:r>
            <a:r>
              <a:rPr lang="zh-CN" altLang="en-US" dirty="0" smtClean="0"/>
              <a:t>：</a:t>
            </a:r>
            <a:r>
              <a:rPr lang="zh-TW" altLang="en-US" dirty="0" smtClean="0"/>
              <a:t>線上投票</a:t>
            </a:r>
            <a:r>
              <a:rPr lang="en-US" altLang="zh-TW" dirty="0" smtClean="0"/>
              <a:t>(</a:t>
            </a:r>
            <a:r>
              <a:rPr lang="zh-TW" altLang="en-US" dirty="0" smtClean="0"/>
              <a:t>民主</a:t>
            </a:r>
            <a:r>
              <a:rPr lang="en-US" altLang="zh-TW" dirty="0" smtClean="0"/>
              <a:t>)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3.3</a:t>
            </a:r>
            <a:r>
              <a:rPr lang="zh-TW" altLang="en-US" dirty="0" smtClean="0"/>
              <a:t>資金</a:t>
            </a:r>
            <a:r>
              <a:rPr lang="zh-CN" altLang="en-US" dirty="0" smtClean="0"/>
              <a:t>：</a:t>
            </a:r>
            <a:r>
              <a:rPr lang="zh-TW" altLang="en-US" dirty="0" smtClean="0"/>
              <a:t>財務部門管理</a:t>
            </a:r>
            <a:endParaRPr lang="en-US" altLang="zh-CN" dirty="0" smtClean="0"/>
          </a:p>
          <a:p>
            <a:r>
              <a:rPr lang="en-US" altLang="zh-CN" dirty="0" smtClean="0"/>
              <a:t>3.4</a:t>
            </a:r>
            <a:r>
              <a:rPr lang="zh-TW" altLang="en-US" dirty="0" smtClean="0"/>
              <a:t>渠道</a:t>
            </a:r>
            <a:r>
              <a:rPr lang="zh-CN" altLang="en-US" dirty="0" smtClean="0"/>
              <a:t>：</a:t>
            </a:r>
            <a:r>
              <a:rPr lang="zh-TW" altLang="en-US" dirty="0" smtClean="0"/>
              <a:t>微博、微信群、百度貼吧、微信小程序、網站、微信公眾號</a:t>
            </a:r>
            <a:endParaRPr lang="en-US" altLang="zh-CN" dirty="0" smtClean="0"/>
          </a:p>
          <a:p>
            <a:r>
              <a:rPr lang="en-US" altLang="zh-CN" dirty="0" smtClean="0"/>
              <a:t>3.5</a:t>
            </a:r>
            <a:r>
              <a:rPr lang="zh-TW" altLang="en-US" dirty="0" smtClean="0"/>
              <a:t>管理數據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worktile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、金蝶系統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492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項目發想</a:t>
            </a:r>
            <a:endParaRPr lang="en-US" altLang="zh-TW" dirty="0"/>
          </a:p>
        </p:txBody>
      </p:sp>
      <p:pic>
        <p:nvPicPr>
          <p:cNvPr id="3075" name="Picture 3" descr="C:\Users\Brian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5526"/>
            <a:ext cx="3024336" cy="26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952" y="1207754"/>
            <a:ext cx="4614096" cy="4009337"/>
          </a:xfrm>
          <a:prstGeom prst="rect">
            <a:avLst/>
          </a:prstGeom>
        </p:spPr>
      </p:pic>
      <p:pic>
        <p:nvPicPr>
          <p:cNvPr id="9" name="内容占位符 5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6"/>
              </a:clrFrom>
              <a:clrTo>
                <a:srgbClr val="FEFE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67894"/>
            <a:ext cx="4608512" cy="1301904"/>
          </a:xfrm>
          <a:prstGeom prst="rect">
            <a:avLst/>
          </a:prstGeom>
        </p:spPr>
      </p:pic>
      <p:pic>
        <p:nvPicPr>
          <p:cNvPr id="12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0073" y="4160424"/>
            <a:ext cx="1368152" cy="1188832"/>
          </a:xfrm>
          <a:prstGeom prst="rect">
            <a:avLst/>
          </a:prstGeom>
        </p:spPr>
      </p:pic>
      <p:pic>
        <p:nvPicPr>
          <p:cNvPr id="13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1648" y="536868"/>
            <a:ext cx="2490368" cy="2163961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7"/>
          <a:stretch/>
        </p:blipFill>
        <p:spPr>
          <a:xfrm>
            <a:off x="6876256" y="629298"/>
            <a:ext cx="2149664" cy="1216436"/>
          </a:xfrm>
          <a:prstGeom prst="rect">
            <a:avLst/>
          </a:prstGeom>
        </p:spPr>
      </p:pic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EFEF6"/>
              </a:clrFrom>
              <a:clrTo>
                <a:srgbClr val="FEFE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" t="3181" r="2538" b="4461"/>
          <a:stretch/>
        </p:blipFill>
        <p:spPr>
          <a:xfrm>
            <a:off x="5569457" y="4467586"/>
            <a:ext cx="669383" cy="6759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61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1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0"/>
            <a:ext cx="9165126" cy="5143500"/>
          </a:xfrm>
          <a:prstGeom prst="rect">
            <a:avLst/>
          </a:prstGeom>
          <a:solidFill>
            <a:srgbClr val="A9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1446122" y="1860016"/>
            <a:ext cx="6272883" cy="142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Q </a:t>
            </a:r>
            <a:r>
              <a:rPr lang="en-US" altLang="zh-CN" sz="32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44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</a:p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Thanks For </a:t>
            </a:r>
            <a:r>
              <a:rPr lang="en-US" altLang="zh-CN" sz="44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Y</a:t>
            </a:r>
            <a:r>
              <a:rPr lang="en-US" altLang="zh-CN" sz="44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our Listening</a:t>
            </a:r>
            <a:endParaRPr lang="zh-CN" altLang="en-US" sz="4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01523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000" dirty="0" smtClean="0"/>
              <a:t>團隊介紹</a:t>
            </a:r>
            <a:endParaRPr lang="en-US" altLang="zh-TW" sz="2000" dirty="0" smtClean="0"/>
          </a:p>
          <a:p>
            <a:r>
              <a:rPr lang="zh-TW" altLang="en-US" sz="2000" dirty="0"/>
              <a:t>簡介</a:t>
            </a:r>
            <a:endParaRPr lang="en-US" altLang="zh-TW" sz="2000" dirty="0" smtClean="0"/>
          </a:p>
          <a:p>
            <a:r>
              <a:rPr lang="zh-TW" altLang="en-US" sz="2000" dirty="0" smtClean="0"/>
              <a:t>背景動機</a:t>
            </a:r>
            <a:endParaRPr lang="en-US" altLang="zh-TW" sz="2000" dirty="0" smtClean="0"/>
          </a:p>
          <a:p>
            <a:r>
              <a:rPr lang="zh-TW" altLang="en-US" sz="2000" dirty="0" smtClean="0"/>
              <a:t>邏輯模型</a:t>
            </a:r>
            <a:endParaRPr lang="en-US" altLang="zh-TW" sz="2000" dirty="0" smtClean="0"/>
          </a:p>
          <a:p>
            <a:r>
              <a:rPr lang="zh-TW" altLang="en-US" sz="2000" dirty="0" smtClean="0"/>
              <a:t>發展背景</a:t>
            </a:r>
            <a:endParaRPr lang="en-US" altLang="zh-TW" sz="2000" dirty="0" smtClean="0"/>
          </a:p>
          <a:p>
            <a:r>
              <a:rPr lang="zh-TW" altLang="en-US" sz="2000" dirty="0" smtClean="0"/>
              <a:t>現況分析</a:t>
            </a:r>
            <a:endParaRPr lang="en-US" altLang="zh-TW" sz="2000" dirty="0" smtClean="0"/>
          </a:p>
          <a:p>
            <a:r>
              <a:rPr lang="zh-TW" altLang="en-US" sz="2000" dirty="0" smtClean="0"/>
              <a:t>案例分析</a:t>
            </a:r>
            <a:endParaRPr lang="en-US" altLang="zh-TW" sz="2000" dirty="0" smtClean="0"/>
          </a:p>
          <a:p>
            <a:r>
              <a:rPr lang="zh-TW" altLang="en-US" sz="2000" dirty="0" smtClean="0"/>
              <a:t>未來趨勢</a:t>
            </a:r>
            <a:endParaRPr lang="en-US" altLang="zh-TW" sz="2000" dirty="0" smtClean="0"/>
          </a:p>
          <a:p>
            <a:r>
              <a:rPr lang="zh-TW" altLang="en-US" sz="2000" dirty="0" smtClean="0"/>
              <a:t>項目發</a:t>
            </a:r>
            <a:r>
              <a:rPr lang="zh-TW" altLang="en-US" sz="2000" dirty="0"/>
              <a:t>想</a:t>
            </a:r>
            <a:endParaRPr lang="en-US" altLang="zh-TW" sz="2000" dirty="0" smtClean="0"/>
          </a:p>
          <a:p>
            <a:r>
              <a:rPr lang="zh-TW" altLang="en-US" sz="2000" dirty="0" smtClean="0"/>
              <a:t>參考文</a:t>
            </a:r>
            <a:r>
              <a:rPr lang="zh-TW" altLang="en-US" sz="2000" dirty="0"/>
              <a:t>獻</a:t>
            </a:r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3096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3491880" y="1131590"/>
            <a:ext cx="2160240" cy="2160240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743908" y="1750453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70262F"/>
                </a:solidFill>
              </a:rPr>
              <a:t>E</a:t>
            </a:r>
            <a:r>
              <a:rPr lang="en-US" altLang="zh-TW" sz="2800" dirty="0" smtClean="0">
                <a:solidFill>
                  <a:srgbClr val="70262F"/>
                </a:solidFill>
              </a:rPr>
              <a:t>LEGENT</a:t>
            </a:r>
            <a:endParaRPr lang="zh-TW" altLang="en-US" sz="2800" dirty="0">
              <a:solidFill>
                <a:srgbClr val="7026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08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6228184" y="2427734"/>
            <a:ext cx="2304256" cy="2304256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156176" y="3090990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en-US" altLang="zh-TW" sz="2600" dirty="0" smtClean="0">
                <a:solidFill>
                  <a:schemeClr val="bg2">
                    <a:lumMod val="10000"/>
                  </a:schemeClr>
                </a:solidFill>
              </a:rPr>
              <a:t>PPEALING</a:t>
            </a:r>
            <a:endParaRPr lang="en-US" altLang="zh-TW" sz="2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137"/>
            <a:ext cx="9143994" cy="5145774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6156176" y="2283718"/>
            <a:ext cx="2448272" cy="2448272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156176" y="3153911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altLang="zh-TW" sz="2600" dirty="0" smtClean="0">
                <a:solidFill>
                  <a:schemeClr val="bg2">
                    <a:lumMod val="10000"/>
                  </a:schemeClr>
                </a:solidFill>
              </a:rPr>
              <a:t>NCONVENIENT</a:t>
            </a:r>
            <a:endParaRPr lang="en-US" altLang="zh-TW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615236" y="307580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However,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362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" r="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6156176" y="1275606"/>
            <a:ext cx="2448272" cy="2448272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552220" y="2038485"/>
            <a:ext cx="1656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accent5">
                    <a:lumMod val="50000"/>
                  </a:schemeClr>
                </a:solidFill>
              </a:rPr>
              <a:t>It </a:t>
            </a:r>
            <a:r>
              <a:rPr lang="en-US" altLang="zh-TW" sz="2800" b="1" dirty="0" smtClean="0">
                <a:solidFill>
                  <a:schemeClr val="accent5">
                    <a:lumMod val="50000"/>
                  </a:schemeClr>
                </a:solidFill>
              </a:rPr>
              <a:t>HURTS</a:t>
            </a:r>
            <a:r>
              <a:rPr lang="en-US" altLang="zh-TW" sz="2800" dirty="0" smtClean="0">
                <a:solidFill>
                  <a:schemeClr val="accent5">
                    <a:lumMod val="50000"/>
                  </a:schemeClr>
                </a:solidFill>
              </a:rPr>
              <a:t> So Bad</a:t>
            </a:r>
            <a:endParaRPr lang="zh-TW" alt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0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36561"/>
            <a:ext cx="9144000" cy="538006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-231179"/>
            <a:ext cx="3633880" cy="47634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14" y="3412678"/>
            <a:ext cx="824624" cy="8246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956">
            <a:off x="5237667" y="2439852"/>
            <a:ext cx="869613" cy="8431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8367">
            <a:off x="5230855" y="1375554"/>
            <a:ext cx="883241" cy="95721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28" y="1635645"/>
            <a:ext cx="452342" cy="45674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23" y="2651825"/>
            <a:ext cx="452342" cy="47645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38" y="3571518"/>
            <a:ext cx="452342" cy="47645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6096897" y="1731424"/>
            <a:ext cx="2524788" cy="512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TW" sz="1600" dirty="0" smtClean="0">
                <a:solidFill>
                  <a:srgbClr val="F1C0B5"/>
                </a:solidFill>
              </a:rPr>
              <a:t>Unnecessary Use</a:t>
            </a:r>
          </a:p>
          <a:p>
            <a:pPr>
              <a:lnSpc>
                <a:spcPts val="1600"/>
              </a:lnSpc>
            </a:pPr>
            <a:r>
              <a:rPr lang="en-US" altLang="zh-TW" sz="1600" dirty="0" smtClean="0">
                <a:solidFill>
                  <a:srgbClr val="F1C0B5"/>
                </a:solidFill>
              </a:rPr>
              <a:t>During Commuting</a:t>
            </a:r>
            <a:endParaRPr lang="zh-TW" altLang="en-US" sz="1600" dirty="0">
              <a:solidFill>
                <a:srgbClr val="F1C0B5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99913" y="2800112"/>
            <a:ext cx="2524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Inconvenient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096961" y="3752694"/>
            <a:ext cx="2524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Foot Injury</a:t>
            </a:r>
            <a:endParaRPr lang="zh-TW" alt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580112" y="525909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46101F"/>
                </a:solidFill>
              </a:rPr>
              <a:t>PROBLEMS</a:t>
            </a:r>
            <a:endParaRPr lang="zh-TW" altLang="en-US" sz="2400" b="1" dirty="0">
              <a:solidFill>
                <a:srgbClr val="46101F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668344" y="771550"/>
            <a:ext cx="468079" cy="102904"/>
            <a:chOff x="7668344" y="771550"/>
            <a:chExt cx="468079" cy="102904"/>
          </a:xfrm>
        </p:grpSpPr>
        <p:sp>
          <p:nvSpPr>
            <p:cNvPr id="25" name="圓角矩形 24"/>
            <p:cNvSpPr/>
            <p:nvPr/>
          </p:nvSpPr>
          <p:spPr>
            <a:xfrm>
              <a:off x="7668344" y="771550"/>
              <a:ext cx="102808" cy="102904"/>
            </a:xfrm>
            <a:prstGeom prst="roundRect">
              <a:avLst/>
            </a:prstGeom>
            <a:solidFill>
              <a:srgbClr val="702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7848391" y="771550"/>
              <a:ext cx="102904" cy="102904"/>
            </a:xfrm>
            <a:prstGeom prst="roundRect">
              <a:avLst/>
            </a:prstGeom>
            <a:solidFill>
              <a:srgbClr val="702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033519" y="771550"/>
              <a:ext cx="102904" cy="102904"/>
            </a:xfrm>
            <a:prstGeom prst="roundRect">
              <a:avLst/>
            </a:prstGeom>
            <a:solidFill>
              <a:srgbClr val="702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6115872" y="1472459"/>
            <a:ext cx="83416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TW" sz="2800" dirty="0" smtClean="0">
                <a:solidFill>
                  <a:srgbClr val="F1C0B5"/>
                </a:solidFill>
              </a:rPr>
              <a:t>60 </a:t>
            </a:r>
            <a:r>
              <a:rPr lang="en-US" altLang="zh-TW" sz="1600" dirty="0" smtClean="0">
                <a:solidFill>
                  <a:srgbClr val="F1C0B5"/>
                </a:solidFill>
              </a:rPr>
              <a:t>%</a:t>
            </a:r>
            <a:endParaRPr lang="zh-TW" altLang="en-US" sz="1600" dirty="0">
              <a:solidFill>
                <a:srgbClr val="F1C0B5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115872" y="2574664"/>
            <a:ext cx="83416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</a:rPr>
              <a:t>53 </a:t>
            </a:r>
            <a:r>
              <a:rPr lang="en-US" altLang="zh-TW" sz="1600" dirty="0" smtClean="0">
                <a:solidFill>
                  <a:schemeClr val="bg1">
                    <a:lumMod val="85000"/>
                  </a:schemeClr>
                </a:solidFill>
              </a:rPr>
              <a:t>%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115872" y="3555196"/>
            <a:ext cx="83416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TW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90 </a:t>
            </a:r>
            <a:r>
              <a:rPr lang="en-US" altLang="zh-TW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%</a:t>
            </a:r>
            <a:endParaRPr lang="zh-TW" alt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64569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" y="0"/>
            <a:ext cx="9144001" cy="5143500"/>
          </a:xfrm>
          <a:prstGeom prst="rect">
            <a:avLst/>
          </a:prstGeom>
          <a:solidFill>
            <a:srgbClr val="461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0" y="2166938"/>
            <a:ext cx="9144000" cy="449262"/>
          </a:xfrm>
          <a:prstGeom prst="rect">
            <a:avLst/>
          </a:prstGeom>
          <a:solidFill>
            <a:srgbClr val="320C17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3578226" y="2155825"/>
            <a:ext cx="5178425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TARGET CUSTOMER</a:t>
            </a: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6549893" y="1397001"/>
            <a:ext cx="2206758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altLang="zh-CN" sz="4400" dirty="0" smtClean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PART ONE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3" name="矩形 24"/>
          <p:cNvSpPr>
            <a:spLocks noChangeArrowheads="1"/>
          </p:cNvSpPr>
          <p:nvPr/>
        </p:nvSpPr>
        <p:spPr bwMode="auto">
          <a:xfrm>
            <a:off x="3536950" y="2692400"/>
            <a:ext cx="5219700" cy="59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spc="5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Identify Our Target Customers Segments</a:t>
            </a:r>
          </a:p>
          <a:p>
            <a:pPr algn="r">
              <a:lnSpc>
                <a:spcPct val="150000"/>
              </a:lnSpc>
            </a:pPr>
            <a:r>
              <a:rPr lang="en-US" altLang="zh-CN" sz="1200" spc="5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 and Their Key Requirements</a:t>
            </a:r>
            <a:endParaRPr lang="zh-CN" altLang="en-US" sz="1200" spc="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3"/>
          <p:cNvSpPr>
            <a:spLocks noChangeArrowheads="1"/>
          </p:cNvSpPr>
          <p:nvPr/>
        </p:nvSpPr>
        <p:spPr bwMode="auto">
          <a:xfrm>
            <a:off x="26988" y="-1433512"/>
            <a:ext cx="2677656" cy="807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1</a:t>
            </a:r>
            <a:endParaRPr lang="zh-CN" altLang="en-US" sz="520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23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210741" y="0"/>
            <a:ext cx="79772" cy="540544"/>
            <a:chOff x="0" y="0"/>
            <a:chExt cx="105725" cy="721610"/>
          </a:xfrm>
        </p:grpSpPr>
        <p:sp>
          <p:nvSpPr>
            <p:cNvPr id="3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4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Box 6"/>
          <p:cNvSpPr>
            <a:spLocks noChangeArrowheads="1"/>
          </p:cNvSpPr>
          <p:nvPr/>
        </p:nvSpPr>
        <p:spPr bwMode="auto">
          <a:xfrm>
            <a:off x="357188" y="72628"/>
            <a:ext cx="2902744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5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Questionnaire</a:t>
            </a:r>
            <a:endParaRPr lang="zh-CN" altLang="en-US" sz="15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57188" y="322660"/>
            <a:ext cx="29027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TW" sz="8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Data collected from people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直接连接符 7"/>
          <p:cNvSpPr>
            <a:spLocks noChangeShapeType="1"/>
          </p:cNvSpPr>
          <p:nvPr/>
        </p:nvSpPr>
        <p:spPr bwMode="auto">
          <a:xfrm>
            <a:off x="390525" y="510779"/>
            <a:ext cx="2633663" cy="1190"/>
          </a:xfrm>
          <a:prstGeom prst="line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76" y="1635646"/>
            <a:ext cx="568165" cy="18185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34" y="1144108"/>
            <a:ext cx="571903" cy="231003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79" y="2943920"/>
            <a:ext cx="568165" cy="51022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32" y="2777582"/>
            <a:ext cx="521441" cy="67656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48" y="2512190"/>
            <a:ext cx="568165" cy="94195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16" y="3661641"/>
            <a:ext cx="601015" cy="43802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96" y="3642404"/>
            <a:ext cx="737516" cy="5011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62" y="3651573"/>
            <a:ext cx="490998" cy="48284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85" y="3634255"/>
            <a:ext cx="541933" cy="51748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10" y="3611230"/>
            <a:ext cx="619351" cy="52359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95" y="4249433"/>
            <a:ext cx="596199" cy="24857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58" y="4260647"/>
            <a:ext cx="1020453" cy="24857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80" y="4257451"/>
            <a:ext cx="568164" cy="23735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90" y="4260647"/>
            <a:ext cx="859724" cy="276607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65" y="4260647"/>
            <a:ext cx="912055" cy="276607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995016" y="1173981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46101F"/>
                </a:solidFill>
                <a:latin typeface="+mj-lt"/>
              </a:rPr>
              <a:t>60</a:t>
            </a:r>
            <a:r>
              <a:rPr lang="en-US" altLang="zh-TW" b="1" dirty="0" smtClean="0">
                <a:solidFill>
                  <a:srgbClr val="46101F"/>
                </a:solidFill>
                <a:latin typeface="+mj-lt"/>
              </a:rPr>
              <a:t>%</a:t>
            </a:r>
            <a:endParaRPr lang="zh-TW" altLang="en-US" sz="2400" b="1" dirty="0">
              <a:solidFill>
                <a:srgbClr val="46101F"/>
              </a:solidFill>
              <a:latin typeface="+mj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870004" y="656236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8C303B"/>
                </a:solidFill>
                <a:latin typeface="+mj-lt"/>
              </a:rPr>
              <a:t>88</a:t>
            </a:r>
            <a:r>
              <a:rPr lang="en-US" altLang="zh-TW" b="1" dirty="0" smtClean="0">
                <a:solidFill>
                  <a:srgbClr val="8C303B"/>
                </a:solidFill>
                <a:latin typeface="+mj-lt"/>
              </a:rPr>
              <a:t>%</a:t>
            </a:r>
            <a:endParaRPr lang="zh-TW" altLang="en-US" sz="2400" b="1" dirty="0">
              <a:solidFill>
                <a:srgbClr val="8C303B"/>
              </a:solidFill>
              <a:latin typeface="+mj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855865" y="2471494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DA69B"/>
                </a:solidFill>
                <a:latin typeface="+mj-lt"/>
              </a:rPr>
              <a:t>8</a:t>
            </a:r>
            <a:r>
              <a:rPr lang="en-US" altLang="zh-TW" b="1" dirty="0" smtClean="0">
                <a:solidFill>
                  <a:srgbClr val="CDA69B"/>
                </a:solidFill>
                <a:latin typeface="+mj-lt"/>
              </a:rPr>
              <a:t>%</a:t>
            </a:r>
            <a:endParaRPr lang="zh-TW" altLang="en-US" sz="2400" b="1" dirty="0">
              <a:solidFill>
                <a:srgbClr val="CDA69B"/>
              </a:solidFill>
              <a:latin typeface="+mj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586000" y="2300769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C7E76"/>
                </a:solidFill>
                <a:latin typeface="+mj-lt"/>
              </a:rPr>
              <a:t>15</a:t>
            </a:r>
            <a:r>
              <a:rPr lang="en-US" altLang="zh-TW" b="1" dirty="0" smtClean="0">
                <a:solidFill>
                  <a:srgbClr val="CC7E76"/>
                </a:solidFill>
                <a:latin typeface="+mj-lt"/>
              </a:rPr>
              <a:t>%</a:t>
            </a:r>
            <a:endParaRPr lang="zh-TW" altLang="en-US" sz="2400" b="1" dirty="0">
              <a:solidFill>
                <a:srgbClr val="CC7E76"/>
              </a:solidFill>
              <a:latin typeface="+mj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411012" y="2037783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E99A87"/>
                </a:solidFill>
                <a:latin typeface="+mj-lt"/>
              </a:rPr>
              <a:t>20</a:t>
            </a:r>
            <a:r>
              <a:rPr lang="en-US" altLang="zh-TW" b="1" dirty="0" smtClean="0">
                <a:solidFill>
                  <a:srgbClr val="E99A87"/>
                </a:solidFill>
                <a:latin typeface="+mj-lt"/>
              </a:rPr>
              <a:t>%</a:t>
            </a:r>
            <a:endParaRPr lang="zh-TW" altLang="en-US" sz="2400" b="1" dirty="0">
              <a:solidFill>
                <a:srgbClr val="E99A87"/>
              </a:solidFill>
              <a:latin typeface="+mj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57188" y="985702"/>
            <a:ext cx="3377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Where do women wear high heels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more frequently?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176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  <p:bldP spid="28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27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t="7663" r="1529" b="6091"/>
          <a:stretch/>
        </p:blipFill>
        <p:spPr>
          <a:xfrm>
            <a:off x="5076056" y="2213225"/>
            <a:ext cx="714761" cy="71704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2051" r="10541"/>
          <a:stretch/>
        </p:blipFill>
        <p:spPr>
          <a:xfrm>
            <a:off x="5048223" y="2872348"/>
            <a:ext cx="714761" cy="6480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12671" r="-1"/>
          <a:stretch/>
        </p:blipFill>
        <p:spPr>
          <a:xfrm>
            <a:off x="5076056" y="3439441"/>
            <a:ext cx="714761" cy="72605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859118" y="2355726"/>
            <a:ext cx="252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5B1F26"/>
                </a:solidFill>
              </a:rPr>
              <a:t>Convenient</a:t>
            </a:r>
            <a:endParaRPr lang="zh-TW" altLang="en-US" sz="2000" b="1" dirty="0">
              <a:solidFill>
                <a:srgbClr val="5B1F2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59118" y="2996328"/>
            <a:ext cx="252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5B1F26"/>
                </a:solidFill>
              </a:rPr>
              <a:t>High Practicability</a:t>
            </a:r>
            <a:endParaRPr lang="zh-TW" altLang="en-US" sz="2000" b="1" dirty="0">
              <a:solidFill>
                <a:srgbClr val="5B1F26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59118" y="3577853"/>
            <a:ext cx="252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5B1F26"/>
                </a:solidFill>
              </a:rPr>
              <a:t>Aesthetic</a:t>
            </a:r>
            <a:endParaRPr lang="zh-TW" altLang="en-US" sz="2000" b="1" dirty="0">
              <a:solidFill>
                <a:srgbClr val="5B1F26"/>
              </a:solidFill>
            </a:endParaRPr>
          </a:p>
        </p:txBody>
      </p:sp>
      <p:grpSp>
        <p:nvGrpSpPr>
          <p:cNvPr id="12" name="组合 1"/>
          <p:cNvGrpSpPr>
            <a:grpSpLocks/>
          </p:cNvGrpSpPr>
          <p:nvPr/>
        </p:nvGrpSpPr>
        <p:grpSpPr bwMode="auto">
          <a:xfrm>
            <a:off x="210741" y="0"/>
            <a:ext cx="79772" cy="540544"/>
            <a:chOff x="0" y="0"/>
            <a:chExt cx="105725" cy="721610"/>
          </a:xfrm>
        </p:grpSpPr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6"/>
          <p:cNvSpPr>
            <a:spLocks noChangeArrowheads="1"/>
          </p:cNvSpPr>
          <p:nvPr/>
        </p:nvSpPr>
        <p:spPr bwMode="auto">
          <a:xfrm>
            <a:off x="357188" y="72628"/>
            <a:ext cx="2902744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500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TARGET CUSTOMER</a:t>
            </a:r>
            <a:endParaRPr lang="zh-CN" altLang="en-US" sz="15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6" name="直接连接符 7"/>
          <p:cNvSpPr>
            <a:spLocks noChangeShapeType="1"/>
          </p:cNvSpPr>
          <p:nvPr/>
        </p:nvSpPr>
        <p:spPr bwMode="auto">
          <a:xfrm>
            <a:off x="390525" y="510779"/>
            <a:ext cx="1877219" cy="0"/>
          </a:xfrm>
          <a:prstGeom prst="line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7" name="矩形 11"/>
          <p:cNvSpPr>
            <a:spLocks noChangeArrowheads="1"/>
          </p:cNvSpPr>
          <p:nvPr/>
        </p:nvSpPr>
        <p:spPr bwMode="auto">
          <a:xfrm>
            <a:off x="357188" y="322660"/>
            <a:ext cx="29027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We design product for these people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91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166938"/>
            <a:ext cx="9144000" cy="449262"/>
          </a:xfrm>
          <a:prstGeom prst="rect">
            <a:avLst/>
          </a:prstGeom>
          <a:solidFill>
            <a:srgbClr val="76283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3578226" y="2155825"/>
            <a:ext cx="5178425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EXISTING PRODUCTS &amp; CORE CONCEPT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6359553" y="1397001"/>
            <a:ext cx="2397098" cy="74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altLang="zh-CN" sz="4400" dirty="0" smtClean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PART TWO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" name="矩形 24"/>
          <p:cNvSpPr>
            <a:spLocks noChangeArrowheads="1"/>
          </p:cNvSpPr>
          <p:nvPr/>
        </p:nvSpPr>
        <p:spPr bwMode="auto">
          <a:xfrm>
            <a:off x="3131840" y="2692400"/>
            <a:ext cx="562481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Analyze the Advantages and Disadvantages of Existing Products, then  Identify the Market Position and Core Concepts of Our Products.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3"/>
          <p:cNvSpPr>
            <a:spLocks noChangeArrowheads="1"/>
          </p:cNvSpPr>
          <p:nvPr/>
        </p:nvSpPr>
        <p:spPr bwMode="auto">
          <a:xfrm>
            <a:off x="26988" y="-1433512"/>
            <a:ext cx="3485570" cy="807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520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72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群組 157"/>
          <p:cNvGrpSpPr/>
          <p:nvPr/>
        </p:nvGrpSpPr>
        <p:grpSpPr>
          <a:xfrm>
            <a:off x="3524034" y="550525"/>
            <a:ext cx="5182234" cy="1593651"/>
            <a:chOff x="3524034" y="550525"/>
            <a:chExt cx="5182234" cy="1593651"/>
          </a:xfrm>
        </p:grpSpPr>
        <p:cxnSp>
          <p:nvCxnSpPr>
            <p:cNvPr id="116" name="Straight Connector 18"/>
            <p:cNvCxnSpPr/>
            <p:nvPr/>
          </p:nvCxnSpPr>
          <p:spPr bwMode="auto">
            <a:xfrm>
              <a:off x="4738472" y="693400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31"/>
            <p:cNvSpPr/>
            <p:nvPr/>
          </p:nvSpPr>
          <p:spPr bwMode="auto">
            <a:xfrm>
              <a:off x="3524034" y="550525"/>
              <a:ext cx="1090363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Convenient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5" name="Rectangle 35"/>
            <p:cNvSpPr/>
            <p:nvPr/>
          </p:nvSpPr>
          <p:spPr bwMode="auto">
            <a:xfrm>
              <a:off x="7524534" y="550525"/>
              <a:ext cx="11817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Medium </a:t>
              </a: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(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70%)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11" name="Straight Connector 21"/>
            <p:cNvCxnSpPr/>
            <p:nvPr/>
          </p:nvCxnSpPr>
          <p:spPr bwMode="auto">
            <a:xfrm>
              <a:off x="4738472" y="1122025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32"/>
            <p:cNvSpPr/>
            <p:nvPr/>
          </p:nvSpPr>
          <p:spPr bwMode="auto">
            <a:xfrm>
              <a:off x="3524034" y="979150"/>
              <a:ext cx="1191352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Practicability</a:t>
              </a:r>
            </a:p>
          </p:txBody>
        </p:sp>
        <p:sp>
          <p:nvSpPr>
            <p:cNvPr id="110" name="Rectangle 36"/>
            <p:cNvSpPr/>
            <p:nvPr/>
          </p:nvSpPr>
          <p:spPr bwMode="auto">
            <a:xfrm>
              <a:off x="7524534" y="979150"/>
              <a:ext cx="11817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Medium (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60%)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06" name="Straight Connector 23"/>
            <p:cNvCxnSpPr/>
            <p:nvPr/>
          </p:nvCxnSpPr>
          <p:spPr bwMode="auto">
            <a:xfrm>
              <a:off x="4738472" y="1550650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33"/>
            <p:cNvSpPr/>
            <p:nvPr/>
          </p:nvSpPr>
          <p:spPr bwMode="auto">
            <a:xfrm>
              <a:off x="3524034" y="1407775"/>
              <a:ext cx="922047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Aesthetic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5" name="Rectangle 37"/>
            <p:cNvSpPr/>
            <p:nvPr/>
          </p:nvSpPr>
          <p:spPr bwMode="auto">
            <a:xfrm>
              <a:off x="7524534" y="1407775"/>
              <a:ext cx="11817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Medium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(</a:t>
              </a:r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5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0%</a:t>
              </a: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01" name="Straight Connector 25"/>
            <p:cNvCxnSpPr/>
            <p:nvPr/>
          </p:nvCxnSpPr>
          <p:spPr bwMode="auto">
            <a:xfrm>
              <a:off x="4738472" y="1979275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34"/>
            <p:cNvSpPr/>
            <p:nvPr/>
          </p:nvSpPr>
          <p:spPr bwMode="auto">
            <a:xfrm>
              <a:off x="3524034" y="1836400"/>
              <a:ext cx="593432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Price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0" name="Rectangle 38"/>
            <p:cNvSpPr/>
            <p:nvPr/>
          </p:nvSpPr>
          <p:spPr bwMode="auto">
            <a:xfrm>
              <a:off x="7524535" y="1836400"/>
              <a:ext cx="110479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Low (25USD)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52" name="Rectangle 22"/>
          <p:cNvSpPr/>
          <p:nvPr/>
        </p:nvSpPr>
        <p:spPr>
          <a:xfrm>
            <a:off x="0" y="2643758"/>
            <a:ext cx="9144000" cy="2499742"/>
          </a:xfrm>
          <a:prstGeom prst="rect">
            <a:avLst/>
          </a:prstGeom>
          <a:solidFill>
            <a:srgbClr val="88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3" name="直接连接符 7"/>
          <p:cNvSpPr>
            <a:spLocks noChangeShapeType="1"/>
          </p:cNvSpPr>
          <p:nvPr/>
        </p:nvSpPr>
        <p:spPr bwMode="auto">
          <a:xfrm>
            <a:off x="520700" y="-1027768"/>
            <a:ext cx="2633663" cy="1190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4" name="组合 42"/>
          <p:cNvGrpSpPr/>
          <p:nvPr/>
        </p:nvGrpSpPr>
        <p:grpSpPr>
          <a:xfrm>
            <a:off x="-1044624" y="2081804"/>
            <a:ext cx="4425691" cy="2671362"/>
            <a:chOff x="5810248" y="2311751"/>
            <a:chExt cx="5538035" cy="3342776"/>
          </a:xfrm>
        </p:grpSpPr>
        <p:grpSp>
          <p:nvGrpSpPr>
            <p:cNvPr id="55" name="Group 52"/>
            <p:cNvGrpSpPr/>
            <p:nvPr/>
          </p:nvGrpSpPr>
          <p:grpSpPr>
            <a:xfrm>
              <a:off x="5810248" y="2311751"/>
              <a:ext cx="5538035" cy="3342776"/>
              <a:chOff x="336947" y="1950447"/>
              <a:chExt cx="6745544" cy="4071635"/>
            </a:xfrm>
          </p:grpSpPr>
          <p:pic>
            <p:nvPicPr>
              <p:cNvPr id="74" name="Picture 5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75" name="Rectangle 54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6478337" y="2438401"/>
              <a:ext cx="4214449" cy="2743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17" name="Straight Connector 19"/>
          <p:cNvCxnSpPr/>
          <p:nvPr/>
        </p:nvCxnSpPr>
        <p:spPr bwMode="auto">
          <a:xfrm>
            <a:off x="4738472" y="693400"/>
            <a:ext cx="1643063" cy="0"/>
          </a:xfrm>
          <a:prstGeom prst="line">
            <a:avLst/>
          </a:prstGeom>
          <a:ln w="57150">
            <a:solidFill>
              <a:srgbClr val="46101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22"/>
          <p:cNvCxnSpPr/>
          <p:nvPr/>
        </p:nvCxnSpPr>
        <p:spPr bwMode="auto">
          <a:xfrm>
            <a:off x="4738472" y="1122025"/>
            <a:ext cx="1357312" cy="1587"/>
          </a:xfrm>
          <a:prstGeom prst="line">
            <a:avLst/>
          </a:prstGeom>
          <a:ln w="57150">
            <a:solidFill>
              <a:srgbClr val="882E3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24"/>
          <p:cNvCxnSpPr/>
          <p:nvPr/>
        </p:nvCxnSpPr>
        <p:spPr bwMode="auto">
          <a:xfrm>
            <a:off x="4738472" y="1550650"/>
            <a:ext cx="1273688" cy="0"/>
          </a:xfrm>
          <a:prstGeom prst="line">
            <a:avLst/>
          </a:prstGeom>
          <a:ln w="57150">
            <a:solidFill>
              <a:srgbClr val="DB6B6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26"/>
          <p:cNvCxnSpPr/>
          <p:nvPr/>
        </p:nvCxnSpPr>
        <p:spPr bwMode="auto">
          <a:xfrm>
            <a:off x="4738472" y="1979275"/>
            <a:ext cx="591974" cy="0"/>
          </a:xfrm>
          <a:prstGeom prst="line">
            <a:avLst/>
          </a:prstGeom>
          <a:ln w="57150">
            <a:solidFill>
              <a:srgbClr val="EBA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圖片 14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5509"/>
          <a:stretch/>
        </p:blipFill>
        <p:spPr>
          <a:xfrm>
            <a:off x="179512" y="2283719"/>
            <a:ext cx="2586266" cy="1979264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030" y="2180732"/>
            <a:ext cx="3378860" cy="2194691"/>
          </a:xfrm>
          <a:prstGeom prst="rect">
            <a:avLst/>
          </a:prstGeom>
        </p:spPr>
      </p:pic>
      <p:pic>
        <p:nvPicPr>
          <p:cNvPr id="157" name="圖片 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9490"/>
            <a:ext cx="2876613" cy="2162447"/>
          </a:xfrm>
          <a:prstGeom prst="rect">
            <a:avLst/>
          </a:prstGeom>
        </p:spPr>
      </p:pic>
      <p:grpSp>
        <p:nvGrpSpPr>
          <p:cNvPr id="159" name="Group 41"/>
          <p:cNvGrpSpPr/>
          <p:nvPr/>
        </p:nvGrpSpPr>
        <p:grpSpPr>
          <a:xfrm>
            <a:off x="3742257" y="2963105"/>
            <a:ext cx="782104" cy="782104"/>
            <a:chOff x="4857752" y="2214560"/>
            <a:chExt cx="989754" cy="989754"/>
          </a:xfrm>
        </p:grpSpPr>
        <p:sp>
          <p:nvSpPr>
            <p:cNvPr id="160" name="Oval 29"/>
            <p:cNvSpPr/>
            <p:nvPr/>
          </p:nvSpPr>
          <p:spPr>
            <a:xfrm>
              <a:off x="4857752" y="2214560"/>
              <a:ext cx="989754" cy="98975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61" name="Group 37"/>
            <p:cNvGrpSpPr/>
            <p:nvPr/>
          </p:nvGrpSpPr>
          <p:grpSpPr>
            <a:xfrm>
              <a:off x="5143504" y="2500312"/>
              <a:ext cx="458684" cy="401446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162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63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168" name="矩形 167"/>
          <p:cNvSpPr/>
          <p:nvPr/>
        </p:nvSpPr>
        <p:spPr>
          <a:xfrm>
            <a:off x="4675177" y="3107143"/>
            <a:ext cx="4040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Shu </a:t>
            </a:r>
            <a:r>
              <a:rPr lang="en-US" altLang="zh-TW" sz="2400" dirty="0" err="1" smtClean="0">
                <a:solidFill>
                  <a:schemeClr val="bg1"/>
                </a:solidFill>
              </a:rPr>
              <a:t>Tiao</a:t>
            </a:r>
            <a:r>
              <a:rPr lang="en-US" altLang="zh-TW" sz="2400" dirty="0" smtClean="0">
                <a:solidFill>
                  <a:schemeClr val="bg1"/>
                </a:solidFill>
              </a:rPr>
              <a:t> Adjustable High Heels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4715386" y="3585373"/>
            <a:ext cx="35290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bg1"/>
                </a:solidFill>
              </a:rPr>
              <a:t>PU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bg1"/>
                </a:solidFill>
              </a:rPr>
              <a:t>Wear-resistant Rubber 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bg1"/>
                </a:solidFill>
              </a:rPr>
              <a:t>4D Insole Design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70" name="组合 1"/>
          <p:cNvGrpSpPr>
            <a:grpSpLocks/>
          </p:cNvGrpSpPr>
          <p:nvPr/>
        </p:nvGrpSpPr>
        <p:grpSpPr bwMode="auto">
          <a:xfrm>
            <a:off x="210741" y="0"/>
            <a:ext cx="79772" cy="540544"/>
            <a:chOff x="0" y="0"/>
            <a:chExt cx="105725" cy="721610"/>
          </a:xfrm>
        </p:grpSpPr>
        <p:sp>
          <p:nvSpPr>
            <p:cNvPr id="171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2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73" name="TextBox 6"/>
          <p:cNvSpPr>
            <a:spLocks noChangeArrowheads="1"/>
          </p:cNvSpPr>
          <p:nvPr/>
        </p:nvSpPr>
        <p:spPr bwMode="auto">
          <a:xfrm>
            <a:off x="357188" y="72628"/>
            <a:ext cx="2902744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5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EXISTING PRODUCTS</a:t>
            </a:r>
            <a:endParaRPr lang="zh-CN" altLang="en-US" sz="15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74" name="矩形 11"/>
          <p:cNvSpPr>
            <a:spLocks noChangeArrowheads="1"/>
          </p:cNvSpPr>
          <p:nvPr/>
        </p:nvSpPr>
        <p:spPr bwMode="auto">
          <a:xfrm>
            <a:off x="357188" y="322660"/>
            <a:ext cx="29027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Evaluate them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with 4 criterion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5" name="直接连接符 7"/>
          <p:cNvSpPr>
            <a:spLocks noChangeShapeType="1"/>
          </p:cNvSpPr>
          <p:nvPr/>
        </p:nvSpPr>
        <p:spPr bwMode="auto">
          <a:xfrm>
            <a:off x="390525" y="510779"/>
            <a:ext cx="2633663" cy="119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2" name="TextBox 6"/>
          <p:cNvSpPr>
            <a:spLocks noChangeArrowheads="1"/>
          </p:cNvSpPr>
          <p:nvPr/>
        </p:nvSpPr>
        <p:spPr bwMode="auto">
          <a:xfrm>
            <a:off x="1168221" y="1558192"/>
            <a:ext cx="1814066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zh-CN" sz="3200" dirty="0">
                <a:solidFill>
                  <a:srgbClr val="882E38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1</a:t>
            </a:r>
            <a:r>
              <a:rPr lang="en-US" altLang="zh-CN" sz="32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20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Shu </a:t>
            </a:r>
            <a:r>
              <a:rPr lang="en-US" altLang="zh-CN" sz="2000" dirty="0" err="1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Tiao</a:t>
            </a:r>
            <a:r>
              <a:rPr lang="en-US" altLang="zh-CN" sz="20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endParaRPr lang="zh-CN" altLang="en-US" sz="20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15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BECA-CDE6-495F-A757-2080B827131C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301240" y="361694"/>
            <a:ext cx="52093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spc="-1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</a:t>
            </a:r>
            <a:r>
              <a:rPr lang="en-US" altLang="zh-TW" sz="3300" spc="-1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 Our </a:t>
            </a:r>
            <a:r>
              <a:rPr lang="en-US" altLang="zh-TW" sz="3300" spc="-98" dirty="0">
                <a:solidFill>
                  <a:srgbClr val="F08220"/>
                </a:solidFill>
              </a:rPr>
              <a:t>Professional Team</a:t>
            </a:r>
            <a:endParaRPr lang="zh-TW" altLang="en-US" sz="3300" spc="-98" dirty="0">
              <a:solidFill>
                <a:srgbClr val="F0822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768906" y="883102"/>
            <a:ext cx="359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>
                <a:solidFill>
                  <a:schemeClr val="bg1">
                    <a:lumMod val="50000"/>
                  </a:schemeClr>
                </a:solidFill>
              </a:rPr>
              <a:t>We all have different interests and expertise.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678656" y="1334892"/>
            <a:ext cx="7586663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5627220" y="1762302"/>
            <a:ext cx="1046373" cy="80682"/>
            <a:chOff x="2391529" y="934696"/>
            <a:chExt cx="1395164" cy="107576"/>
          </a:xfrm>
        </p:grpSpPr>
        <p:cxnSp>
          <p:nvCxnSpPr>
            <p:cNvPr id="29" name="直線接點 28"/>
            <p:cNvCxnSpPr/>
            <p:nvPr/>
          </p:nvCxnSpPr>
          <p:spPr>
            <a:xfrm flipV="1">
              <a:off x="2391529" y="988484"/>
              <a:ext cx="1287588" cy="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>
              <a:off x="3679117" y="934696"/>
              <a:ext cx="107576" cy="107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350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3243540" y="1802698"/>
            <a:ext cx="1046373" cy="80682"/>
            <a:chOff x="2391529" y="934696"/>
            <a:chExt cx="1395164" cy="107576"/>
          </a:xfrm>
        </p:grpSpPr>
        <p:cxnSp>
          <p:nvCxnSpPr>
            <p:cNvPr id="39" name="直線接點 38"/>
            <p:cNvCxnSpPr>
              <a:endCxn id="40" idx="2"/>
            </p:cNvCxnSpPr>
            <p:nvPr/>
          </p:nvCxnSpPr>
          <p:spPr>
            <a:xfrm flipV="1">
              <a:off x="2391529" y="988484"/>
              <a:ext cx="1287588" cy="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橢圓 39"/>
            <p:cNvSpPr/>
            <p:nvPr/>
          </p:nvSpPr>
          <p:spPr>
            <a:xfrm>
              <a:off x="3679117" y="934696"/>
              <a:ext cx="107576" cy="107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350"/>
            </a:p>
          </p:txBody>
        </p:sp>
      </p:grpSp>
      <p:pic>
        <p:nvPicPr>
          <p:cNvPr id="41" name="圖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59" y="1452343"/>
            <a:ext cx="1078419" cy="1080000"/>
          </a:xfrm>
          <a:prstGeom prst="ellipse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3464760" y="1818406"/>
            <a:ext cx="87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段小桃</a:t>
            </a:r>
          </a:p>
        </p:txBody>
      </p:sp>
      <p:grpSp>
        <p:nvGrpSpPr>
          <p:cNvPr id="49" name="群組 48"/>
          <p:cNvGrpSpPr/>
          <p:nvPr/>
        </p:nvGrpSpPr>
        <p:grpSpPr>
          <a:xfrm>
            <a:off x="4686066" y="1460183"/>
            <a:ext cx="2021155" cy="1080000"/>
            <a:chOff x="4722545" y="1703768"/>
            <a:chExt cx="2694873" cy="1440000"/>
          </a:xfrm>
        </p:grpSpPr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545" y="1703768"/>
              <a:ext cx="1440000" cy="1440000"/>
            </a:xfrm>
            <a:prstGeom prst="ellipse">
              <a:avLst/>
            </a:prstGeom>
          </p:spPr>
        </p:pic>
        <p:sp>
          <p:nvSpPr>
            <p:cNvPr id="53" name="文字方塊 52"/>
            <p:cNvSpPr txBox="1"/>
            <p:nvPr/>
          </p:nvSpPr>
          <p:spPr>
            <a:xfrm>
              <a:off x="6252837" y="2191851"/>
              <a:ext cx="11645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/>
                <a:t>吳俊穎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69027" y="2673184"/>
            <a:ext cx="2217200" cy="1080000"/>
            <a:chOff x="625369" y="3285943"/>
            <a:chExt cx="2956266" cy="1440000"/>
          </a:xfrm>
        </p:grpSpPr>
        <p:grpSp>
          <p:nvGrpSpPr>
            <p:cNvPr id="111" name="群組 110"/>
            <p:cNvGrpSpPr/>
            <p:nvPr/>
          </p:nvGrpSpPr>
          <p:grpSpPr>
            <a:xfrm>
              <a:off x="1868005" y="3720238"/>
              <a:ext cx="1395164" cy="107576"/>
              <a:chOff x="2391529" y="934696"/>
              <a:chExt cx="1395164" cy="107576"/>
            </a:xfrm>
          </p:grpSpPr>
          <p:cxnSp>
            <p:nvCxnSpPr>
              <p:cNvPr id="112" name="直線接點 111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橢圓 112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350"/>
              </a:p>
            </p:txBody>
          </p:sp>
        </p:grpSp>
        <p:pic>
          <p:nvPicPr>
            <p:cNvPr id="115" name="圖片 1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69" y="3285943"/>
              <a:ext cx="1437822" cy="1440000"/>
            </a:xfrm>
            <a:prstGeom prst="ellipse">
              <a:avLst/>
            </a:prstGeom>
          </p:spPr>
        </p:pic>
        <p:sp>
          <p:nvSpPr>
            <p:cNvPr id="123" name="文字方塊 122"/>
            <p:cNvSpPr txBox="1"/>
            <p:nvPr/>
          </p:nvSpPr>
          <p:spPr>
            <a:xfrm>
              <a:off x="2189573" y="3781268"/>
              <a:ext cx="1392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/>
                <a:t>蕭彬豪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426849" y="2673184"/>
            <a:ext cx="2020760" cy="1080000"/>
            <a:chOff x="4783128" y="3285943"/>
            <a:chExt cx="2694347" cy="1440000"/>
          </a:xfrm>
        </p:grpSpPr>
        <p:grpSp>
          <p:nvGrpSpPr>
            <p:cNvPr id="108" name="群組 107"/>
            <p:cNvGrpSpPr/>
            <p:nvPr/>
          </p:nvGrpSpPr>
          <p:grpSpPr>
            <a:xfrm>
              <a:off x="5983106" y="3721237"/>
              <a:ext cx="1395164" cy="107576"/>
              <a:chOff x="2391529" y="934696"/>
              <a:chExt cx="1395164" cy="107576"/>
            </a:xfrm>
          </p:grpSpPr>
          <p:cxnSp>
            <p:nvCxnSpPr>
              <p:cNvPr id="109" name="直線接點 108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橢圓 109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350"/>
              </a:p>
            </p:txBody>
          </p:sp>
        </p:grpSp>
        <p:pic>
          <p:nvPicPr>
            <p:cNvPr id="114" name="圖片 1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128" y="3285943"/>
              <a:ext cx="1440000" cy="1440000"/>
            </a:xfrm>
            <a:prstGeom prst="ellipse">
              <a:avLst/>
            </a:prstGeom>
          </p:spPr>
        </p:pic>
        <p:sp>
          <p:nvSpPr>
            <p:cNvPr id="124" name="文字方塊 123"/>
            <p:cNvSpPr txBox="1"/>
            <p:nvPr/>
          </p:nvSpPr>
          <p:spPr>
            <a:xfrm>
              <a:off x="6312894" y="3772231"/>
              <a:ext cx="11645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/>
                <a:t>曾詠妮</a:t>
              </a:r>
              <a:endParaRPr kumimoji="1" lang="zh-TW" altLang="en-US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394439" y="2673184"/>
            <a:ext cx="2126931" cy="1080000"/>
            <a:chOff x="8525918" y="3285943"/>
            <a:chExt cx="2835908" cy="1440000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918" y="3285943"/>
              <a:ext cx="1438502" cy="1440000"/>
            </a:xfrm>
            <a:prstGeom prst="ellipse">
              <a:avLst/>
            </a:prstGeom>
          </p:spPr>
        </p:pic>
        <p:grpSp>
          <p:nvGrpSpPr>
            <p:cNvPr id="117" name="群組 116"/>
            <p:cNvGrpSpPr/>
            <p:nvPr/>
          </p:nvGrpSpPr>
          <p:grpSpPr>
            <a:xfrm>
              <a:off x="9895802" y="3720238"/>
              <a:ext cx="1395164" cy="107576"/>
              <a:chOff x="2391529" y="934696"/>
              <a:chExt cx="1395164" cy="107576"/>
            </a:xfrm>
          </p:grpSpPr>
          <p:cxnSp>
            <p:nvCxnSpPr>
              <p:cNvPr id="118" name="直線接點 117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橢圓 118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350"/>
              </a:p>
            </p:txBody>
          </p:sp>
        </p:grpSp>
        <p:sp>
          <p:nvSpPr>
            <p:cNvPr id="125" name="文字方塊 124"/>
            <p:cNvSpPr txBox="1"/>
            <p:nvPr/>
          </p:nvSpPr>
          <p:spPr>
            <a:xfrm>
              <a:off x="10197245" y="3748348"/>
              <a:ext cx="11645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/>
                <a:t>韓亞彤</a:t>
              </a:r>
              <a:endParaRPr kumimoji="1" lang="zh-TW" altLang="en-US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423724" y="4016738"/>
            <a:ext cx="1920515" cy="1080000"/>
            <a:chOff x="4817583" y="5156254"/>
            <a:chExt cx="2560687" cy="1440000"/>
          </a:xfrm>
        </p:grpSpPr>
        <p:grpSp>
          <p:nvGrpSpPr>
            <p:cNvPr id="129" name="群組 128"/>
            <p:cNvGrpSpPr/>
            <p:nvPr/>
          </p:nvGrpSpPr>
          <p:grpSpPr>
            <a:xfrm>
              <a:off x="5983106" y="5527829"/>
              <a:ext cx="1395164" cy="107576"/>
              <a:chOff x="2391529" y="934696"/>
              <a:chExt cx="1395164" cy="107576"/>
            </a:xfrm>
          </p:grpSpPr>
          <p:cxnSp>
            <p:nvCxnSpPr>
              <p:cNvPr id="130" name="直線接點 129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橢圓 130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350"/>
              </a:p>
            </p:txBody>
          </p:sp>
        </p:grpSp>
        <p:pic>
          <p:nvPicPr>
            <p:cNvPr id="137" name="圖片 1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583" y="5156254"/>
              <a:ext cx="1440000" cy="1440000"/>
            </a:xfrm>
            <a:prstGeom prst="ellipse">
              <a:avLst/>
            </a:prstGeom>
          </p:spPr>
        </p:pic>
      </p:grpSp>
      <p:grpSp>
        <p:nvGrpSpPr>
          <p:cNvPr id="7" name="群組 6"/>
          <p:cNvGrpSpPr/>
          <p:nvPr/>
        </p:nvGrpSpPr>
        <p:grpSpPr>
          <a:xfrm>
            <a:off x="428724" y="3945869"/>
            <a:ext cx="2068837" cy="1080000"/>
            <a:chOff x="1950343" y="5061762"/>
            <a:chExt cx="2758449" cy="1440000"/>
          </a:xfrm>
        </p:grpSpPr>
        <p:grpSp>
          <p:nvGrpSpPr>
            <p:cNvPr id="132" name="群組 131"/>
            <p:cNvGrpSpPr/>
            <p:nvPr/>
          </p:nvGrpSpPr>
          <p:grpSpPr>
            <a:xfrm>
              <a:off x="3195157" y="5527829"/>
              <a:ext cx="1395164" cy="107576"/>
              <a:chOff x="2391529" y="934696"/>
              <a:chExt cx="1395164" cy="107576"/>
            </a:xfrm>
          </p:grpSpPr>
          <p:cxnSp>
            <p:nvCxnSpPr>
              <p:cNvPr id="133" name="直線接點 132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橢圓 133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350"/>
              </a:p>
            </p:txBody>
          </p:sp>
        </p:grpSp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43" y="5061762"/>
              <a:ext cx="1440000" cy="1440000"/>
            </a:xfrm>
            <a:prstGeom prst="ellipse">
              <a:avLst/>
            </a:prstGeom>
          </p:spPr>
        </p:pic>
        <p:sp>
          <p:nvSpPr>
            <p:cNvPr id="141" name="文字方塊 140"/>
            <p:cNvSpPr txBox="1"/>
            <p:nvPr/>
          </p:nvSpPr>
          <p:spPr>
            <a:xfrm>
              <a:off x="3544211" y="5600055"/>
              <a:ext cx="11645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/>
                <a:t>何海珊</a:t>
              </a:r>
              <a:endParaRPr kumimoji="1" lang="zh-TW" altLang="en-US" dirty="0"/>
            </a:p>
          </p:txBody>
        </p:sp>
      </p:grpSp>
      <p:sp>
        <p:nvSpPr>
          <p:cNvPr id="142" name="文字方塊 141"/>
          <p:cNvSpPr txBox="1"/>
          <p:nvPr/>
        </p:nvSpPr>
        <p:spPr>
          <a:xfrm>
            <a:off x="4753785" y="4344763"/>
            <a:ext cx="87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/>
              <a:t>鄭博尹</a:t>
            </a:r>
            <a:endParaRPr kumimoji="1"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6371483" y="4016738"/>
            <a:ext cx="2100737" cy="1080000"/>
            <a:chOff x="7502960" y="5156254"/>
            <a:chExt cx="2800983" cy="1440000"/>
          </a:xfrm>
        </p:grpSpPr>
        <p:grpSp>
          <p:nvGrpSpPr>
            <p:cNvPr id="126" name="群組 125"/>
            <p:cNvGrpSpPr/>
            <p:nvPr/>
          </p:nvGrpSpPr>
          <p:grpSpPr>
            <a:xfrm>
              <a:off x="8837919" y="5527829"/>
              <a:ext cx="1395164" cy="107576"/>
              <a:chOff x="2391529" y="934696"/>
              <a:chExt cx="1395164" cy="107576"/>
            </a:xfrm>
          </p:grpSpPr>
          <p:cxnSp>
            <p:nvCxnSpPr>
              <p:cNvPr id="127" name="直線接點 126"/>
              <p:cNvCxnSpPr/>
              <p:nvPr/>
            </p:nvCxnSpPr>
            <p:spPr>
              <a:xfrm flipV="1">
                <a:off x="2391529" y="988484"/>
                <a:ext cx="1287588" cy="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/>
              <p:cNvSpPr/>
              <p:nvPr/>
            </p:nvSpPr>
            <p:spPr>
              <a:xfrm>
                <a:off x="3679117" y="934696"/>
                <a:ext cx="107576" cy="10757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350"/>
              </a:p>
            </p:txBody>
          </p:sp>
        </p:grpSp>
        <p:pic>
          <p:nvPicPr>
            <p:cNvPr id="136" name="圖片 1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960" y="5156254"/>
              <a:ext cx="1440000" cy="1440000"/>
            </a:xfrm>
            <a:prstGeom prst="ellipse">
              <a:avLst/>
            </a:prstGeom>
          </p:spPr>
        </p:pic>
        <p:sp>
          <p:nvSpPr>
            <p:cNvPr id="143" name="文字方塊 142"/>
            <p:cNvSpPr txBox="1"/>
            <p:nvPr/>
          </p:nvSpPr>
          <p:spPr>
            <a:xfrm>
              <a:off x="9139362" y="5550930"/>
              <a:ext cx="11645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/>
                <a:t>王思勻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1260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群組 157"/>
          <p:cNvGrpSpPr/>
          <p:nvPr/>
        </p:nvGrpSpPr>
        <p:grpSpPr>
          <a:xfrm>
            <a:off x="3524034" y="550525"/>
            <a:ext cx="5223913" cy="1593651"/>
            <a:chOff x="3524034" y="550525"/>
            <a:chExt cx="5223913" cy="1593651"/>
          </a:xfrm>
        </p:grpSpPr>
        <p:cxnSp>
          <p:nvCxnSpPr>
            <p:cNvPr id="116" name="Straight Connector 18"/>
            <p:cNvCxnSpPr/>
            <p:nvPr/>
          </p:nvCxnSpPr>
          <p:spPr bwMode="auto">
            <a:xfrm>
              <a:off x="4738472" y="693400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31"/>
            <p:cNvSpPr/>
            <p:nvPr/>
          </p:nvSpPr>
          <p:spPr bwMode="auto">
            <a:xfrm>
              <a:off x="3524034" y="550525"/>
              <a:ext cx="1090363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Convenient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5" name="Rectangle 35"/>
            <p:cNvSpPr/>
            <p:nvPr/>
          </p:nvSpPr>
          <p:spPr bwMode="auto">
            <a:xfrm>
              <a:off x="7524534" y="550525"/>
              <a:ext cx="9509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High (8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0%)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11" name="Straight Connector 21"/>
            <p:cNvCxnSpPr/>
            <p:nvPr/>
          </p:nvCxnSpPr>
          <p:spPr bwMode="auto">
            <a:xfrm>
              <a:off x="4738472" y="1122025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32"/>
            <p:cNvSpPr/>
            <p:nvPr/>
          </p:nvSpPr>
          <p:spPr bwMode="auto">
            <a:xfrm>
              <a:off x="3524034" y="979150"/>
              <a:ext cx="1191352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Practicability</a:t>
              </a:r>
            </a:p>
          </p:txBody>
        </p:sp>
        <p:sp>
          <p:nvSpPr>
            <p:cNvPr id="110" name="Rectangle 36"/>
            <p:cNvSpPr/>
            <p:nvPr/>
          </p:nvSpPr>
          <p:spPr bwMode="auto">
            <a:xfrm>
              <a:off x="7524534" y="979150"/>
              <a:ext cx="11817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Medium (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70%)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06" name="Straight Connector 23"/>
            <p:cNvCxnSpPr/>
            <p:nvPr/>
          </p:nvCxnSpPr>
          <p:spPr bwMode="auto">
            <a:xfrm>
              <a:off x="4738472" y="1550650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33"/>
            <p:cNvSpPr/>
            <p:nvPr/>
          </p:nvSpPr>
          <p:spPr bwMode="auto">
            <a:xfrm>
              <a:off x="3524034" y="1407775"/>
              <a:ext cx="922047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Aesthetic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5" name="Rectangle 37"/>
            <p:cNvSpPr/>
            <p:nvPr/>
          </p:nvSpPr>
          <p:spPr bwMode="auto">
            <a:xfrm>
              <a:off x="7524534" y="1407775"/>
              <a:ext cx="9172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Low </a:t>
              </a: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(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20%</a:t>
              </a: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01" name="Straight Connector 25"/>
            <p:cNvCxnSpPr/>
            <p:nvPr/>
          </p:nvCxnSpPr>
          <p:spPr bwMode="auto">
            <a:xfrm>
              <a:off x="4738472" y="1979275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34"/>
            <p:cNvSpPr/>
            <p:nvPr/>
          </p:nvSpPr>
          <p:spPr bwMode="auto">
            <a:xfrm>
              <a:off x="3524034" y="1836400"/>
              <a:ext cx="593432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Price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0" name="Rectangle 38"/>
            <p:cNvSpPr/>
            <p:nvPr/>
          </p:nvSpPr>
          <p:spPr bwMode="auto">
            <a:xfrm>
              <a:off x="7524535" y="1836400"/>
              <a:ext cx="12234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High (300USD)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52" name="Rectangle 22"/>
          <p:cNvSpPr/>
          <p:nvPr/>
        </p:nvSpPr>
        <p:spPr>
          <a:xfrm>
            <a:off x="0" y="2643758"/>
            <a:ext cx="9144000" cy="2499742"/>
          </a:xfrm>
          <a:prstGeom prst="rect">
            <a:avLst/>
          </a:prstGeom>
          <a:solidFill>
            <a:srgbClr val="DB6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3" name="直接连接符 7"/>
          <p:cNvSpPr>
            <a:spLocks noChangeShapeType="1"/>
          </p:cNvSpPr>
          <p:nvPr/>
        </p:nvSpPr>
        <p:spPr bwMode="auto">
          <a:xfrm>
            <a:off x="520700" y="-1027768"/>
            <a:ext cx="2633663" cy="1190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4" name="组合 42"/>
          <p:cNvGrpSpPr/>
          <p:nvPr/>
        </p:nvGrpSpPr>
        <p:grpSpPr>
          <a:xfrm>
            <a:off x="-1044624" y="2081804"/>
            <a:ext cx="4425691" cy="2671362"/>
            <a:chOff x="5810248" y="2311751"/>
            <a:chExt cx="5538035" cy="3342776"/>
          </a:xfrm>
        </p:grpSpPr>
        <p:grpSp>
          <p:nvGrpSpPr>
            <p:cNvPr id="55" name="Group 52"/>
            <p:cNvGrpSpPr/>
            <p:nvPr/>
          </p:nvGrpSpPr>
          <p:grpSpPr>
            <a:xfrm>
              <a:off x="5810248" y="2311751"/>
              <a:ext cx="5538035" cy="3342776"/>
              <a:chOff x="336947" y="1950447"/>
              <a:chExt cx="6745544" cy="4071635"/>
            </a:xfrm>
          </p:grpSpPr>
          <p:pic>
            <p:nvPicPr>
              <p:cNvPr id="74" name="Picture 5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75" name="Rectangle 54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6478337" y="2438401"/>
              <a:ext cx="4214449" cy="2743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6" name="Group 40"/>
          <p:cNvGrpSpPr/>
          <p:nvPr/>
        </p:nvGrpSpPr>
        <p:grpSpPr>
          <a:xfrm>
            <a:off x="3742257" y="2963105"/>
            <a:ext cx="782104" cy="782104"/>
            <a:chOff x="2719801" y="2214560"/>
            <a:chExt cx="989754" cy="989754"/>
          </a:xfrm>
        </p:grpSpPr>
        <p:sp>
          <p:nvSpPr>
            <p:cNvPr id="78" name="Oval 27"/>
            <p:cNvSpPr/>
            <p:nvPr/>
          </p:nvSpPr>
          <p:spPr>
            <a:xfrm>
              <a:off x="2719801" y="2214560"/>
              <a:ext cx="989754" cy="98975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9" name="AutoShape 46"/>
            <p:cNvSpPr>
              <a:spLocks/>
            </p:cNvSpPr>
            <p:nvPr/>
          </p:nvSpPr>
          <p:spPr bwMode="auto">
            <a:xfrm>
              <a:off x="3007743" y="2470252"/>
              <a:ext cx="458682" cy="45868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cxnSp>
        <p:nvCxnSpPr>
          <p:cNvPr id="117" name="Straight Connector 19"/>
          <p:cNvCxnSpPr/>
          <p:nvPr/>
        </p:nvCxnSpPr>
        <p:spPr bwMode="auto">
          <a:xfrm>
            <a:off x="4738472" y="693400"/>
            <a:ext cx="1993768" cy="0"/>
          </a:xfrm>
          <a:prstGeom prst="line">
            <a:avLst/>
          </a:prstGeom>
          <a:ln w="57150">
            <a:solidFill>
              <a:srgbClr val="46101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22"/>
          <p:cNvCxnSpPr/>
          <p:nvPr/>
        </p:nvCxnSpPr>
        <p:spPr bwMode="auto">
          <a:xfrm>
            <a:off x="4738472" y="1122025"/>
            <a:ext cx="1643063" cy="0"/>
          </a:xfrm>
          <a:prstGeom prst="line">
            <a:avLst/>
          </a:prstGeom>
          <a:ln w="57150">
            <a:solidFill>
              <a:srgbClr val="882E3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24"/>
          <p:cNvCxnSpPr/>
          <p:nvPr/>
        </p:nvCxnSpPr>
        <p:spPr bwMode="auto">
          <a:xfrm>
            <a:off x="4738472" y="1550650"/>
            <a:ext cx="409592" cy="0"/>
          </a:xfrm>
          <a:prstGeom prst="line">
            <a:avLst/>
          </a:prstGeom>
          <a:ln w="57150">
            <a:solidFill>
              <a:srgbClr val="DB6B6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26"/>
          <p:cNvCxnSpPr/>
          <p:nvPr/>
        </p:nvCxnSpPr>
        <p:spPr bwMode="auto">
          <a:xfrm>
            <a:off x="4738472" y="1979275"/>
            <a:ext cx="2209792" cy="0"/>
          </a:xfrm>
          <a:prstGeom prst="line">
            <a:avLst/>
          </a:prstGeom>
          <a:ln w="57150">
            <a:solidFill>
              <a:srgbClr val="EBA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675177" y="3107143"/>
            <a:ext cx="2337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CAMiLEON Heels</a:t>
            </a:r>
          </a:p>
        </p:txBody>
      </p:sp>
      <p:sp>
        <p:nvSpPr>
          <p:cNvPr id="50" name="矩形 49"/>
          <p:cNvSpPr/>
          <p:nvPr/>
        </p:nvSpPr>
        <p:spPr>
          <a:xfrm>
            <a:off x="4715386" y="3585373"/>
            <a:ext cx="3990882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000"/>
              </a:lnSpc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bg1"/>
                </a:solidFill>
              </a:rPr>
              <a:t>8.25 </a:t>
            </a:r>
            <a:r>
              <a:rPr lang="en-US" altLang="zh-TW" dirty="0">
                <a:solidFill>
                  <a:schemeClr val="bg1"/>
                </a:solidFill>
              </a:rPr>
              <a:t>cm </a:t>
            </a:r>
            <a:r>
              <a:rPr lang="en-US" altLang="zh-TW" dirty="0" smtClean="0">
                <a:solidFill>
                  <a:schemeClr val="bg1"/>
                </a:solidFill>
              </a:rPr>
              <a:t>High Heel Turn </a:t>
            </a:r>
            <a:r>
              <a:rPr lang="en-US" altLang="zh-TW" dirty="0">
                <a:solidFill>
                  <a:schemeClr val="bg1"/>
                </a:solidFill>
              </a:rPr>
              <a:t>into 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3.8 cm </a:t>
            </a:r>
            <a:r>
              <a:rPr lang="en-US" altLang="zh-TW" dirty="0" smtClean="0">
                <a:solidFill>
                  <a:schemeClr val="bg1"/>
                </a:solidFill>
              </a:rPr>
              <a:t>Low Heels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bg1"/>
                </a:solidFill>
              </a:rPr>
              <a:t>Steel Core Heel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51" name="组合 1"/>
          <p:cNvGrpSpPr>
            <a:grpSpLocks/>
          </p:cNvGrpSpPr>
          <p:nvPr/>
        </p:nvGrpSpPr>
        <p:grpSpPr bwMode="auto">
          <a:xfrm>
            <a:off x="210741" y="0"/>
            <a:ext cx="79772" cy="540544"/>
            <a:chOff x="0" y="0"/>
            <a:chExt cx="105725" cy="721610"/>
          </a:xfrm>
        </p:grpSpPr>
        <p:sp>
          <p:nvSpPr>
            <p:cNvPr id="56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58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59" name="TextBox 6"/>
          <p:cNvSpPr>
            <a:spLocks noChangeArrowheads="1"/>
          </p:cNvSpPr>
          <p:nvPr/>
        </p:nvSpPr>
        <p:spPr bwMode="auto">
          <a:xfrm>
            <a:off x="357188" y="72628"/>
            <a:ext cx="2902744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5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EXISTING PRODUCTS</a:t>
            </a:r>
            <a:endParaRPr lang="zh-CN" altLang="en-US" sz="15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0" name="矩形 11"/>
          <p:cNvSpPr>
            <a:spLocks noChangeArrowheads="1"/>
          </p:cNvSpPr>
          <p:nvPr/>
        </p:nvSpPr>
        <p:spPr bwMode="auto">
          <a:xfrm>
            <a:off x="357188" y="322660"/>
            <a:ext cx="29027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Evaluate them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with 4 criterion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直接连接符 7"/>
          <p:cNvSpPr>
            <a:spLocks noChangeShapeType="1"/>
          </p:cNvSpPr>
          <p:nvPr/>
        </p:nvSpPr>
        <p:spPr bwMode="auto">
          <a:xfrm>
            <a:off x="390525" y="510779"/>
            <a:ext cx="2633663" cy="1190"/>
          </a:xfrm>
          <a:prstGeom prst="line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335" y="2183016"/>
            <a:ext cx="3395535" cy="2178143"/>
          </a:xfrm>
          <a:prstGeom prst="rect">
            <a:avLst/>
          </a:prstGeom>
        </p:spPr>
      </p:pic>
      <p:sp>
        <p:nvSpPr>
          <p:cNvPr id="43" name="TextBox 6"/>
          <p:cNvSpPr>
            <a:spLocks noChangeArrowheads="1"/>
          </p:cNvSpPr>
          <p:nvPr/>
        </p:nvSpPr>
        <p:spPr bwMode="auto">
          <a:xfrm>
            <a:off x="1168221" y="1558192"/>
            <a:ext cx="1814066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zh-CN" sz="3200" dirty="0" smtClean="0">
                <a:solidFill>
                  <a:srgbClr val="E27E74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2</a:t>
            </a:r>
            <a:r>
              <a:rPr lang="en-US" altLang="zh-CN" sz="3200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2000" dirty="0" err="1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CAMiLEON</a:t>
            </a:r>
            <a:endParaRPr lang="zh-CN" altLang="en-US" sz="20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147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群組 157"/>
          <p:cNvGrpSpPr/>
          <p:nvPr/>
        </p:nvGrpSpPr>
        <p:grpSpPr>
          <a:xfrm>
            <a:off x="3524034" y="550525"/>
            <a:ext cx="5223913" cy="1593651"/>
            <a:chOff x="3524034" y="550525"/>
            <a:chExt cx="5223913" cy="1593651"/>
          </a:xfrm>
        </p:grpSpPr>
        <p:cxnSp>
          <p:nvCxnSpPr>
            <p:cNvPr id="116" name="Straight Connector 18"/>
            <p:cNvCxnSpPr/>
            <p:nvPr/>
          </p:nvCxnSpPr>
          <p:spPr bwMode="auto">
            <a:xfrm>
              <a:off x="4738472" y="693400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31"/>
            <p:cNvSpPr/>
            <p:nvPr/>
          </p:nvSpPr>
          <p:spPr bwMode="auto">
            <a:xfrm>
              <a:off x="3524034" y="550525"/>
              <a:ext cx="1090363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Convenient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5" name="Rectangle 35"/>
            <p:cNvSpPr/>
            <p:nvPr/>
          </p:nvSpPr>
          <p:spPr bwMode="auto">
            <a:xfrm>
              <a:off x="7524534" y="550525"/>
              <a:ext cx="9172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Low (15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%)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11" name="Straight Connector 21"/>
            <p:cNvCxnSpPr/>
            <p:nvPr/>
          </p:nvCxnSpPr>
          <p:spPr bwMode="auto">
            <a:xfrm>
              <a:off x="4738472" y="1122025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32"/>
            <p:cNvSpPr/>
            <p:nvPr/>
          </p:nvSpPr>
          <p:spPr bwMode="auto">
            <a:xfrm>
              <a:off x="3524034" y="979150"/>
              <a:ext cx="1191352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Practicability</a:t>
              </a:r>
            </a:p>
          </p:txBody>
        </p:sp>
        <p:sp>
          <p:nvSpPr>
            <p:cNvPr id="110" name="Rectangle 36"/>
            <p:cNvSpPr/>
            <p:nvPr/>
          </p:nvSpPr>
          <p:spPr bwMode="auto">
            <a:xfrm>
              <a:off x="7524534" y="979150"/>
              <a:ext cx="11817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Medium (</a:t>
              </a:r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5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0%)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06" name="Straight Connector 23"/>
            <p:cNvCxnSpPr/>
            <p:nvPr/>
          </p:nvCxnSpPr>
          <p:spPr bwMode="auto">
            <a:xfrm>
              <a:off x="4738472" y="1550650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33"/>
            <p:cNvSpPr/>
            <p:nvPr/>
          </p:nvSpPr>
          <p:spPr bwMode="auto">
            <a:xfrm>
              <a:off x="3524034" y="1407775"/>
              <a:ext cx="922047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Aesthetic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5" name="Rectangle 37"/>
            <p:cNvSpPr/>
            <p:nvPr/>
          </p:nvSpPr>
          <p:spPr bwMode="auto">
            <a:xfrm>
              <a:off x="7524534" y="1407775"/>
              <a:ext cx="9509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High </a:t>
              </a: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(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90%</a:t>
              </a: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01" name="Straight Connector 25"/>
            <p:cNvCxnSpPr/>
            <p:nvPr/>
          </p:nvCxnSpPr>
          <p:spPr bwMode="auto">
            <a:xfrm>
              <a:off x="4738472" y="1979275"/>
              <a:ext cx="2500312" cy="1587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34"/>
            <p:cNvSpPr/>
            <p:nvPr/>
          </p:nvSpPr>
          <p:spPr bwMode="auto">
            <a:xfrm>
              <a:off x="3524034" y="1836400"/>
              <a:ext cx="593432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Price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0" name="Rectangle 38"/>
            <p:cNvSpPr/>
            <p:nvPr/>
          </p:nvSpPr>
          <p:spPr bwMode="auto">
            <a:xfrm>
              <a:off x="7524535" y="1836400"/>
              <a:ext cx="12234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High (</a:t>
              </a:r>
              <a:r>
                <a:rPr lang="en-US" altLang="zh-TW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309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USD)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52" name="Rectangle 22"/>
          <p:cNvSpPr/>
          <p:nvPr/>
        </p:nvSpPr>
        <p:spPr>
          <a:xfrm>
            <a:off x="0" y="2625414"/>
            <a:ext cx="9144000" cy="2518086"/>
          </a:xfrm>
          <a:prstGeom prst="rect">
            <a:avLst/>
          </a:prstGeom>
          <a:solidFill>
            <a:srgbClr val="E58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3" name="直接连接符 7"/>
          <p:cNvSpPr>
            <a:spLocks noChangeShapeType="1"/>
          </p:cNvSpPr>
          <p:nvPr/>
        </p:nvSpPr>
        <p:spPr bwMode="auto">
          <a:xfrm>
            <a:off x="520700" y="-1027768"/>
            <a:ext cx="2633663" cy="1190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4" name="组合 42"/>
          <p:cNvGrpSpPr/>
          <p:nvPr/>
        </p:nvGrpSpPr>
        <p:grpSpPr>
          <a:xfrm>
            <a:off x="-1044624" y="2081804"/>
            <a:ext cx="4425691" cy="2671362"/>
            <a:chOff x="5810248" y="2311751"/>
            <a:chExt cx="5538035" cy="3342776"/>
          </a:xfrm>
        </p:grpSpPr>
        <p:grpSp>
          <p:nvGrpSpPr>
            <p:cNvPr id="55" name="Group 52"/>
            <p:cNvGrpSpPr/>
            <p:nvPr/>
          </p:nvGrpSpPr>
          <p:grpSpPr>
            <a:xfrm>
              <a:off x="5810248" y="2311751"/>
              <a:ext cx="5538035" cy="3342776"/>
              <a:chOff x="336947" y="1950447"/>
              <a:chExt cx="6745544" cy="4071635"/>
            </a:xfrm>
          </p:grpSpPr>
          <p:pic>
            <p:nvPicPr>
              <p:cNvPr id="74" name="Picture 5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75" name="Rectangle 54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6478337" y="2438401"/>
              <a:ext cx="4214449" cy="2743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6" name="Group 42"/>
          <p:cNvGrpSpPr/>
          <p:nvPr/>
        </p:nvGrpSpPr>
        <p:grpSpPr>
          <a:xfrm>
            <a:off x="3726414" y="2963105"/>
            <a:ext cx="782104" cy="782104"/>
            <a:chOff x="7000892" y="2214560"/>
            <a:chExt cx="989754" cy="989754"/>
          </a:xfrm>
        </p:grpSpPr>
        <p:sp>
          <p:nvSpPr>
            <p:cNvPr id="88" name="Oval 30"/>
            <p:cNvSpPr/>
            <p:nvPr/>
          </p:nvSpPr>
          <p:spPr>
            <a:xfrm>
              <a:off x="7000892" y="2214560"/>
              <a:ext cx="989754" cy="98975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89" name="Group 38"/>
            <p:cNvGrpSpPr/>
            <p:nvPr/>
          </p:nvGrpSpPr>
          <p:grpSpPr>
            <a:xfrm>
              <a:off x="7286644" y="2571750"/>
              <a:ext cx="457900" cy="286970"/>
              <a:chOff x="553750" y="4689130"/>
              <a:chExt cx="365425" cy="229016"/>
            </a:xfrm>
            <a:solidFill>
              <a:schemeClr val="bg1"/>
            </a:solidFill>
          </p:grpSpPr>
          <p:sp>
            <p:nvSpPr>
              <p:cNvPr id="90" name="AutoShape 105"/>
              <p:cNvSpPr>
                <a:spLocks/>
              </p:cNvSpPr>
              <p:nvPr/>
            </p:nvSpPr>
            <p:spPr bwMode="auto">
              <a:xfrm>
                <a:off x="553750" y="4689130"/>
                <a:ext cx="365425" cy="2290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9438"/>
                    </a:moveTo>
                    <a:cubicBezTo>
                      <a:pt x="7005" y="19438"/>
                      <a:pt x="3289" y="15988"/>
                      <a:pt x="1437" y="10797"/>
                    </a:cubicBezTo>
                    <a:cubicBezTo>
                      <a:pt x="3298" y="5598"/>
                      <a:pt x="7009" y="2161"/>
                      <a:pt x="10800" y="2161"/>
                    </a:cubicBezTo>
                    <a:cubicBezTo>
                      <a:pt x="14595" y="2161"/>
                      <a:pt x="18310" y="5611"/>
                      <a:pt x="20162" y="10802"/>
                    </a:cubicBezTo>
                    <a:cubicBezTo>
                      <a:pt x="18301" y="16000"/>
                      <a:pt x="14590" y="19438"/>
                      <a:pt x="10800" y="19438"/>
                    </a:cubicBezTo>
                    <a:moveTo>
                      <a:pt x="21576" y="10561"/>
                    </a:moveTo>
                    <a:cubicBezTo>
                      <a:pt x="21569" y="10516"/>
                      <a:pt x="21573" y="10467"/>
                      <a:pt x="21562" y="10423"/>
                    </a:cubicBezTo>
                    <a:cubicBezTo>
                      <a:pt x="21558" y="10406"/>
                      <a:pt x="21548" y="10395"/>
                      <a:pt x="21544" y="10378"/>
                    </a:cubicBezTo>
                    <a:cubicBezTo>
                      <a:pt x="21537" y="10352"/>
                      <a:pt x="21539" y="10322"/>
                      <a:pt x="21530" y="10297"/>
                    </a:cubicBezTo>
                    <a:cubicBezTo>
                      <a:pt x="19569" y="4298"/>
                      <a:pt x="15302" y="0"/>
                      <a:pt x="10800" y="0"/>
                    </a:cubicBezTo>
                    <a:cubicBezTo>
                      <a:pt x="6297" y="0"/>
                      <a:pt x="2030" y="4290"/>
                      <a:pt x="69" y="10290"/>
                    </a:cubicBezTo>
                    <a:cubicBezTo>
                      <a:pt x="61" y="10316"/>
                      <a:pt x="62" y="10344"/>
                      <a:pt x="55" y="10370"/>
                    </a:cubicBezTo>
                    <a:cubicBezTo>
                      <a:pt x="51" y="10387"/>
                      <a:pt x="41" y="10398"/>
                      <a:pt x="37" y="10415"/>
                    </a:cubicBezTo>
                    <a:cubicBezTo>
                      <a:pt x="26" y="10459"/>
                      <a:pt x="30" y="10508"/>
                      <a:pt x="24" y="10554"/>
                    </a:cubicBezTo>
                    <a:cubicBezTo>
                      <a:pt x="12" y="10635"/>
                      <a:pt x="0" y="10714"/>
                      <a:pt x="0" y="10796"/>
                    </a:cubicBezTo>
                    <a:cubicBezTo>
                      <a:pt x="0" y="10878"/>
                      <a:pt x="12" y="10955"/>
                      <a:pt x="24" y="11038"/>
                    </a:cubicBezTo>
                    <a:cubicBezTo>
                      <a:pt x="30" y="11083"/>
                      <a:pt x="26" y="11131"/>
                      <a:pt x="37" y="11175"/>
                    </a:cubicBezTo>
                    <a:cubicBezTo>
                      <a:pt x="41" y="11193"/>
                      <a:pt x="51" y="11204"/>
                      <a:pt x="55" y="11220"/>
                    </a:cubicBezTo>
                    <a:cubicBezTo>
                      <a:pt x="62" y="11247"/>
                      <a:pt x="61" y="11276"/>
                      <a:pt x="69" y="11302"/>
                    </a:cubicBezTo>
                    <a:cubicBezTo>
                      <a:pt x="2030" y="17300"/>
                      <a:pt x="6297" y="21599"/>
                      <a:pt x="10800" y="21599"/>
                    </a:cubicBezTo>
                    <a:cubicBezTo>
                      <a:pt x="15302" y="21599"/>
                      <a:pt x="19569" y="17308"/>
                      <a:pt x="21530" y="11309"/>
                    </a:cubicBezTo>
                    <a:cubicBezTo>
                      <a:pt x="21539" y="11283"/>
                      <a:pt x="21537" y="11255"/>
                      <a:pt x="21544" y="11228"/>
                    </a:cubicBezTo>
                    <a:cubicBezTo>
                      <a:pt x="21548" y="11212"/>
                      <a:pt x="21558" y="11201"/>
                      <a:pt x="21562" y="11183"/>
                    </a:cubicBezTo>
                    <a:cubicBezTo>
                      <a:pt x="21573" y="11139"/>
                      <a:pt x="21569" y="11089"/>
                      <a:pt x="21576" y="11044"/>
                    </a:cubicBezTo>
                    <a:cubicBezTo>
                      <a:pt x="21587" y="10963"/>
                      <a:pt x="21599" y="10885"/>
                      <a:pt x="21599" y="10803"/>
                    </a:cubicBezTo>
                    <a:cubicBezTo>
                      <a:pt x="21599" y="10721"/>
                      <a:pt x="21587" y="10642"/>
                      <a:pt x="21576" y="105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91" name="AutoShape 106"/>
              <p:cNvSpPr>
                <a:spLocks/>
              </p:cNvSpPr>
              <p:nvPr/>
            </p:nvSpPr>
            <p:spPr bwMode="auto">
              <a:xfrm>
                <a:off x="690785" y="4757961"/>
                <a:ext cx="51935" cy="5131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2" y="0"/>
                    </a:moveTo>
                    <a:cubicBezTo>
                      <a:pt x="19193" y="0"/>
                      <a:pt x="19183" y="4"/>
                      <a:pt x="19174" y="4"/>
                    </a:cubicBezTo>
                    <a:cubicBezTo>
                      <a:pt x="8585" y="23"/>
                      <a:pt x="0" y="8607"/>
                      <a:pt x="0" y="19198"/>
                    </a:cubicBezTo>
                    <a:cubicBezTo>
                      <a:pt x="0" y="20523"/>
                      <a:pt x="1076" y="21600"/>
                      <a:pt x="2402" y="21600"/>
                    </a:cubicBezTo>
                    <a:cubicBezTo>
                      <a:pt x="3722" y="21600"/>
                      <a:pt x="4799" y="20523"/>
                      <a:pt x="4799" y="19198"/>
                    </a:cubicBezTo>
                    <a:cubicBezTo>
                      <a:pt x="4799" y="11262"/>
                      <a:pt x="11262" y="4803"/>
                      <a:pt x="19202" y="4803"/>
                    </a:cubicBezTo>
                    <a:lnTo>
                      <a:pt x="19202" y="4798"/>
                    </a:lnTo>
                    <a:cubicBezTo>
                      <a:pt x="20523" y="4798"/>
                      <a:pt x="21599" y="3721"/>
                      <a:pt x="21599" y="2401"/>
                    </a:cubicBezTo>
                    <a:cubicBezTo>
                      <a:pt x="21599" y="1076"/>
                      <a:pt x="20523" y="0"/>
                      <a:pt x="1920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92" name="AutoShape 107"/>
              <p:cNvSpPr>
                <a:spLocks/>
              </p:cNvSpPr>
              <p:nvPr/>
            </p:nvSpPr>
            <p:spPr bwMode="auto">
              <a:xfrm>
                <a:off x="656368" y="4723545"/>
                <a:ext cx="160186" cy="16018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057"/>
                    </a:moveTo>
                    <a:cubicBezTo>
                      <a:pt x="5694" y="20057"/>
                      <a:pt x="1542" y="15905"/>
                      <a:pt x="1542" y="10800"/>
                    </a:cubicBezTo>
                    <a:cubicBezTo>
                      <a:pt x="1542" y="5694"/>
                      <a:pt x="5694" y="1542"/>
                      <a:pt x="10800" y="1542"/>
                    </a:cubicBezTo>
                    <a:cubicBezTo>
                      <a:pt x="15905" y="1542"/>
                      <a:pt x="20057" y="5694"/>
                      <a:pt x="20057" y="10800"/>
                    </a:cubicBezTo>
                    <a:cubicBezTo>
                      <a:pt x="20057" y="15905"/>
                      <a:pt x="15905" y="20057"/>
                      <a:pt x="10800" y="20057"/>
                    </a:cubicBezTo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5"/>
                      <a:pt x="4834" y="21600"/>
                      <a:pt x="10800" y="21600"/>
                    </a:cubicBezTo>
                    <a:cubicBezTo>
                      <a:pt x="16765" y="21600"/>
                      <a:pt x="21599" y="16765"/>
                      <a:pt x="21599" y="10800"/>
                    </a:cubicBezTo>
                    <a:cubicBezTo>
                      <a:pt x="21599" y="4834"/>
                      <a:pt x="1676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cxnSp>
        <p:nvCxnSpPr>
          <p:cNvPr id="117" name="Straight Connector 19"/>
          <p:cNvCxnSpPr/>
          <p:nvPr/>
        </p:nvCxnSpPr>
        <p:spPr bwMode="auto">
          <a:xfrm>
            <a:off x="4738472" y="693400"/>
            <a:ext cx="265576" cy="0"/>
          </a:xfrm>
          <a:prstGeom prst="line">
            <a:avLst/>
          </a:prstGeom>
          <a:ln w="57150">
            <a:solidFill>
              <a:srgbClr val="46101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22"/>
          <p:cNvCxnSpPr/>
          <p:nvPr/>
        </p:nvCxnSpPr>
        <p:spPr bwMode="auto">
          <a:xfrm>
            <a:off x="4738472" y="1122025"/>
            <a:ext cx="1201680" cy="0"/>
          </a:xfrm>
          <a:prstGeom prst="line">
            <a:avLst/>
          </a:prstGeom>
          <a:ln w="57150">
            <a:solidFill>
              <a:srgbClr val="882E3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24"/>
          <p:cNvCxnSpPr/>
          <p:nvPr/>
        </p:nvCxnSpPr>
        <p:spPr bwMode="auto">
          <a:xfrm>
            <a:off x="4738472" y="1550650"/>
            <a:ext cx="2209792" cy="0"/>
          </a:xfrm>
          <a:prstGeom prst="line">
            <a:avLst/>
          </a:prstGeom>
          <a:ln w="57150">
            <a:solidFill>
              <a:srgbClr val="DB6B6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26"/>
          <p:cNvCxnSpPr/>
          <p:nvPr/>
        </p:nvCxnSpPr>
        <p:spPr bwMode="auto">
          <a:xfrm>
            <a:off x="4738472" y="1979275"/>
            <a:ext cx="2281800" cy="0"/>
          </a:xfrm>
          <a:prstGeom prst="line">
            <a:avLst/>
          </a:prstGeom>
          <a:ln w="57150">
            <a:solidFill>
              <a:srgbClr val="EBA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4675177" y="3107143"/>
            <a:ext cx="1899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TANYA</a:t>
            </a:r>
            <a:r>
              <a:rPr lang="zh-TW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</a:rPr>
              <a:t>HEATH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144" y="2183016"/>
            <a:ext cx="3258447" cy="2217636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4715386" y="3585373"/>
            <a:ext cx="399088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000"/>
              </a:lnSpc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bg1"/>
                </a:solidFill>
              </a:rPr>
              <a:t>Modern and Feature On-trend Colors</a:t>
            </a:r>
          </a:p>
          <a:p>
            <a:pPr marL="285750" indent="-285750">
              <a:lnSpc>
                <a:spcPts val="2000"/>
              </a:lnSpc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bg1"/>
                </a:solidFill>
              </a:rPr>
              <a:t>Heels are Chosen Separately</a:t>
            </a:r>
          </a:p>
          <a:p>
            <a:pPr marL="285750" indent="-285750">
              <a:lnSpc>
                <a:spcPts val="2000"/>
              </a:lnSpc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bg1"/>
                </a:solidFill>
              </a:rPr>
              <a:t>Click the Heels On and Off</a:t>
            </a:r>
          </a:p>
        </p:txBody>
      </p:sp>
      <p:grpSp>
        <p:nvGrpSpPr>
          <p:cNvPr id="59" name="组合 1"/>
          <p:cNvGrpSpPr>
            <a:grpSpLocks/>
          </p:cNvGrpSpPr>
          <p:nvPr/>
        </p:nvGrpSpPr>
        <p:grpSpPr bwMode="auto">
          <a:xfrm>
            <a:off x="210741" y="0"/>
            <a:ext cx="79772" cy="540544"/>
            <a:chOff x="0" y="0"/>
            <a:chExt cx="105725" cy="721610"/>
          </a:xfrm>
        </p:grpSpPr>
        <p:sp>
          <p:nvSpPr>
            <p:cNvPr id="60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1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62" name="TextBox 6"/>
          <p:cNvSpPr>
            <a:spLocks noChangeArrowheads="1"/>
          </p:cNvSpPr>
          <p:nvPr/>
        </p:nvSpPr>
        <p:spPr bwMode="auto">
          <a:xfrm>
            <a:off x="357188" y="72628"/>
            <a:ext cx="2902744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5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EXISTING PRODUCTS</a:t>
            </a:r>
            <a:endParaRPr lang="zh-CN" altLang="en-US" sz="15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3" name="矩形 11"/>
          <p:cNvSpPr>
            <a:spLocks noChangeArrowheads="1"/>
          </p:cNvSpPr>
          <p:nvPr/>
        </p:nvSpPr>
        <p:spPr bwMode="auto">
          <a:xfrm>
            <a:off x="357188" y="322660"/>
            <a:ext cx="29027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Evaluate them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with 4 criterion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直接连接符 7"/>
          <p:cNvSpPr>
            <a:spLocks noChangeShapeType="1"/>
          </p:cNvSpPr>
          <p:nvPr/>
        </p:nvSpPr>
        <p:spPr bwMode="auto">
          <a:xfrm>
            <a:off x="390525" y="510779"/>
            <a:ext cx="2633663" cy="1190"/>
          </a:xfrm>
          <a:prstGeom prst="line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2" name="TextBox 6"/>
          <p:cNvSpPr>
            <a:spLocks noChangeArrowheads="1"/>
          </p:cNvSpPr>
          <p:nvPr/>
        </p:nvSpPr>
        <p:spPr bwMode="auto">
          <a:xfrm>
            <a:off x="1168221" y="1558192"/>
            <a:ext cx="1814066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zh-CN" sz="3200" dirty="0" smtClean="0">
                <a:solidFill>
                  <a:srgbClr val="E5877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3 </a:t>
            </a:r>
            <a:r>
              <a:rPr lang="en-US" altLang="zh-CN" sz="20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TANYA HEATH</a:t>
            </a:r>
          </a:p>
        </p:txBody>
      </p:sp>
    </p:spTree>
    <p:extLst>
      <p:ext uri="{BB962C8B-B14F-4D97-AF65-F5344CB8AC3E}">
        <p14:creationId xmlns:p14="http://schemas.microsoft.com/office/powerpoint/2010/main" val="1999643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直接连接符 7"/>
          <p:cNvSpPr>
            <a:spLocks noChangeShapeType="1"/>
          </p:cNvSpPr>
          <p:nvPr/>
        </p:nvSpPr>
        <p:spPr bwMode="auto">
          <a:xfrm>
            <a:off x="520700" y="-1027768"/>
            <a:ext cx="2633663" cy="1190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9" name="组合 1"/>
          <p:cNvGrpSpPr>
            <a:grpSpLocks/>
          </p:cNvGrpSpPr>
          <p:nvPr/>
        </p:nvGrpSpPr>
        <p:grpSpPr bwMode="auto">
          <a:xfrm>
            <a:off x="210741" y="0"/>
            <a:ext cx="79772" cy="540544"/>
            <a:chOff x="0" y="0"/>
            <a:chExt cx="105725" cy="721610"/>
          </a:xfrm>
        </p:grpSpPr>
        <p:sp>
          <p:nvSpPr>
            <p:cNvPr id="60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1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62" name="TextBox 6"/>
          <p:cNvSpPr>
            <a:spLocks noChangeArrowheads="1"/>
          </p:cNvSpPr>
          <p:nvPr/>
        </p:nvSpPr>
        <p:spPr bwMode="auto">
          <a:xfrm>
            <a:off x="357188" y="72628"/>
            <a:ext cx="2902744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500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CORE CONCEPT</a:t>
            </a:r>
            <a:endParaRPr lang="zh-CN" altLang="en-US" sz="15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3" name="矩形 11"/>
          <p:cNvSpPr>
            <a:spLocks noChangeArrowheads="1"/>
          </p:cNvSpPr>
          <p:nvPr/>
        </p:nvSpPr>
        <p:spPr bwMode="auto">
          <a:xfrm>
            <a:off x="357188" y="322660"/>
            <a:ext cx="29027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Our design concept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直接连接符 7"/>
          <p:cNvSpPr>
            <a:spLocks noChangeShapeType="1"/>
          </p:cNvSpPr>
          <p:nvPr/>
        </p:nvSpPr>
        <p:spPr bwMode="auto">
          <a:xfrm>
            <a:off x="390525" y="510779"/>
            <a:ext cx="2633663" cy="1190"/>
          </a:xfrm>
          <a:prstGeom prst="line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7" y="1232897"/>
            <a:ext cx="2137210" cy="2081698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1983849" y="3550632"/>
            <a:ext cx="2606547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TW" b="1" spc="-4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Multi-height Heels </a:t>
            </a:r>
          </a:p>
          <a:p>
            <a:pPr algn="ctr">
              <a:lnSpc>
                <a:spcPts val="2000"/>
              </a:lnSpc>
            </a:pPr>
            <a:r>
              <a:rPr lang="en-US" altLang="zh-TW" b="1" spc="-4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Carrying any Stuff</a:t>
            </a:r>
            <a:endParaRPr lang="en-US" altLang="zh-TW" b="1" spc="-4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652120" y="3545082"/>
            <a:ext cx="1287275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TW" b="1" spc="-3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Attractive </a:t>
            </a:r>
          </a:p>
          <a:p>
            <a:pPr algn="ctr">
              <a:lnSpc>
                <a:spcPts val="2000"/>
              </a:lnSpc>
            </a:pPr>
            <a:r>
              <a:rPr lang="en-US" altLang="zh-TW" b="1" spc="-3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Appearance</a:t>
            </a:r>
            <a:endParaRPr lang="en-US" altLang="zh-TW" b="1" spc="-3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84" y="1227347"/>
            <a:ext cx="2137210" cy="20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直接连接符 7"/>
          <p:cNvSpPr>
            <a:spLocks noChangeShapeType="1"/>
          </p:cNvSpPr>
          <p:nvPr/>
        </p:nvSpPr>
        <p:spPr bwMode="auto">
          <a:xfrm>
            <a:off x="520700" y="-1027768"/>
            <a:ext cx="2633663" cy="1190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9" name="组合 1"/>
          <p:cNvGrpSpPr>
            <a:grpSpLocks/>
          </p:cNvGrpSpPr>
          <p:nvPr/>
        </p:nvGrpSpPr>
        <p:grpSpPr bwMode="auto">
          <a:xfrm>
            <a:off x="210741" y="0"/>
            <a:ext cx="79772" cy="540544"/>
            <a:chOff x="0" y="0"/>
            <a:chExt cx="105725" cy="721610"/>
          </a:xfrm>
        </p:grpSpPr>
        <p:sp>
          <p:nvSpPr>
            <p:cNvPr id="60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1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62" name="TextBox 6"/>
          <p:cNvSpPr>
            <a:spLocks noChangeArrowheads="1"/>
          </p:cNvSpPr>
          <p:nvPr/>
        </p:nvSpPr>
        <p:spPr bwMode="auto">
          <a:xfrm>
            <a:off x="357188" y="72628"/>
            <a:ext cx="2902744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500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MARKET POSITION</a:t>
            </a:r>
            <a:endParaRPr lang="zh-CN" altLang="en-US" sz="15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3" name="矩形 11"/>
          <p:cNvSpPr>
            <a:spLocks noChangeArrowheads="1"/>
          </p:cNvSpPr>
          <p:nvPr/>
        </p:nvSpPr>
        <p:spPr bwMode="auto">
          <a:xfrm>
            <a:off x="357188" y="322660"/>
            <a:ext cx="29027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Compared to competitors</a:t>
            </a:r>
            <a:endParaRPr lang="zh-CN" altLang="en-US" sz="8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直接连接符 7"/>
          <p:cNvSpPr>
            <a:spLocks noChangeShapeType="1"/>
          </p:cNvSpPr>
          <p:nvPr/>
        </p:nvSpPr>
        <p:spPr bwMode="auto">
          <a:xfrm>
            <a:off x="390525" y="510779"/>
            <a:ext cx="2633663" cy="1190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10222" y="1060512"/>
            <a:ext cx="1032014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TW" b="1" spc="-40" dirty="0" smtClean="0">
                <a:solidFill>
                  <a:srgbClr val="882E38"/>
                </a:solidFill>
              </a:rPr>
              <a:t>Aesthetic</a:t>
            </a:r>
            <a:endParaRPr lang="en-US" altLang="zh-TW" b="1" spc="-40" dirty="0">
              <a:solidFill>
                <a:srgbClr val="882E38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97999" y="3819764"/>
            <a:ext cx="223477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TW" b="1" spc="-40" dirty="0" smtClean="0">
                <a:solidFill>
                  <a:srgbClr val="882E38"/>
                </a:solidFill>
              </a:rPr>
              <a:t>Convenient</a:t>
            </a:r>
            <a:r>
              <a:rPr lang="zh-TW" altLang="en-US" b="1" spc="-40" dirty="0" smtClean="0">
                <a:solidFill>
                  <a:srgbClr val="882E38"/>
                </a:solidFill>
              </a:rPr>
              <a:t> </a:t>
            </a:r>
            <a:r>
              <a:rPr lang="en-US" altLang="zh-TW" b="1" spc="-40" dirty="0" smtClean="0">
                <a:solidFill>
                  <a:srgbClr val="882E38"/>
                </a:solidFill>
              </a:rPr>
              <a:t>&amp; Practical</a:t>
            </a:r>
            <a:endParaRPr lang="en-US" altLang="zh-TW" b="1" spc="-40" dirty="0">
              <a:solidFill>
                <a:srgbClr val="882E38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3826229" y="1473891"/>
            <a:ext cx="0" cy="3672408"/>
          </a:xfrm>
          <a:prstGeom prst="straightConnector1">
            <a:avLst/>
          </a:prstGeom>
          <a:ln w="57150">
            <a:solidFill>
              <a:srgbClr val="882E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386069" y="3994171"/>
            <a:ext cx="4032448" cy="0"/>
          </a:xfrm>
          <a:prstGeom prst="straightConnector1">
            <a:avLst/>
          </a:prstGeom>
          <a:ln w="57150">
            <a:solidFill>
              <a:srgbClr val="882E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2764413" y="2316496"/>
            <a:ext cx="121610" cy="121610"/>
          </a:xfrm>
          <a:prstGeom prst="ellipse">
            <a:avLst/>
          </a:prstGeom>
          <a:solidFill>
            <a:srgbClr val="CDA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2156253" y="2516205"/>
            <a:ext cx="1337930" cy="311911"/>
          </a:xfrm>
          <a:prstGeom prst="roundRect">
            <a:avLst/>
          </a:prstGeom>
          <a:solidFill>
            <a:srgbClr val="CDA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pc="-50" dirty="0">
                <a:solidFill>
                  <a:schemeClr val="bg1"/>
                </a:solidFill>
              </a:rPr>
              <a:t>TANYA </a:t>
            </a:r>
            <a:r>
              <a:rPr lang="en-US" altLang="zh-TW" spc="-50" dirty="0" smtClean="0">
                <a:solidFill>
                  <a:schemeClr val="bg1"/>
                </a:solidFill>
              </a:rPr>
              <a:t> EATH</a:t>
            </a:r>
            <a:endParaRPr lang="en-US" altLang="zh-TW" spc="-50" dirty="0">
              <a:solidFill>
                <a:schemeClr val="bg1"/>
              </a:solidFill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4610653" y="3476885"/>
            <a:ext cx="121610" cy="121610"/>
          </a:xfrm>
          <a:prstGeom prst="ellipse">
            <a:avLst/>
          </a:prstGeom>
          <a:solidFill>
            <a:srgbClr val="CDA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角矩形 31"/>
          <p:cNvSpPr/>
          <p:nvPr/>
        </p:nvSpPr>
        <p:spPr>
          <a:xfrm>
            <a:off x="4906349" y="3342564"/>
            <a:ext cx="1008111" cy="311911"/>
          </a:xfrm>
          <a:prstGeom prst="roundRect">
            <a:avLst/>
          </a:prstGeom>
          <a:solidFill>
            <a:srgbClr val="CDA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pc="-50" dirty="0">
                <a:solidFill>
                  <a:schemeClr val="bg1"/>
                </a:solidFill>
              </a:rPr>
              <a:t>Shu </a:t>
            </a:r>
            <a:r>
              <a:rPr lang="en-US" altLang="zh-TW" spc="-50" dirty="0" err="1">
                <a:solidFill>
                  <a:schemeClr val="bg1"/>
                </a:solidFill>
              </a:rPr>
              <a:t>Tiao</a:t>
            </a:r>
            <a:r>
              <a:rPr lang="en-US" altLang="zh-TW" spc="-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橢圓 32"/>
          <p:cNvSpPr/>
          <p:nvPr/>
        </p:nvSpPr>
        <p:spPr>
          <a:xfrm>
            <a:off x="5033073" y="4473261"/>
            <a:ext cx="121610" cy="121610"/>
          </a:xfrm>
          <a:prstGeom prst="ellipse">
            <a:avLst/>
          </a:prstGeom>
          <a:solidFill>
            <a:srgbClr val="CDA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圓角矩形 33"/>
          <p:cNvSpPr/>
          <p:nvPr/>
        </p:nvSpPr>
        <p:spPr>
          <a:xfrm>
            <a:off x="5253838" y="4378110"/>
            <a:ext cx="1384919" cy="311911"/>
          </a:xfrm>
          <a:prstGeom prst="roundRect">
            <a:avLst/>
          </a:prstGeom>
          <a:solidFill>
            <a:srgbClr val="CDA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spc="-50" dirty="0" err="1" smtClean="0">
                <a:solidFill>
                  <a:schemeClr val="bg1"/>
                </a:solidFill>
              </a:rPr>
              <a:t>CAMiLEON</a:t>
            </a:r>
            <a:r>
              <a:rPr lang="en-US" altLang="zh-TW" sz="1400" spc="-50" dirty="0" smtClean="0">
                <a:solidFill>
                  <a:schemeClr val="bg1"/>
                </a:solidFill>
              </a:rPr>
              <a:t> Heels</a:t>
            </a:r>
            <a:endParaRPr lang="en-US" altLang="zh-TW" sz="1400" spc="-50" dirty="0">
              <a:solidFill>
                <a:schemeClr val="bg1"/>
              </a:solidFill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5985069" y="2323688"/>
            <a:ext cx="1270454" cy="311911"/>
          </a:xfrm>
          <a:prstGeom prst="roundRect">
            <a:avLst/>
          </a:prstGeom>
          <a:solidFill>
            <a:srgbClr val="E27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pc="-50" dirty="0" smtClean="0">
                <a:solidFill>
                  <a:schemeClr val="bg1"/>
                </a:solidFill>
              </a:rPr>
              <a:t>Foot Healer</a:t>
            </a:r>
            <a:endParaRPr lang="en-US" altLang="zh-TW" spc="-50" dirty="0">
              <a:solidFill>
                <a:schemeClr val="bg1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5626429" y="2450876"/>
            <a:ext cx="121610" cy="121610"/>
          </a:xfrm>
          <a:prstGeom prst="ellipse">
            <a:avLst/>
          </a:prstGeom>
          <a:solidFill>
            <a:srgbClr val="E27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/>
          <p:cNvGrpSpPr/>
          <p:nvPr/>
        </p:nvGrpSpPr>
        <p:grpSpPr>
          <a:xfrm>
            <a:off x="5304257" y="1375226"/>
            <a:ext cx="2432409" cy="730869"/>
            <a:chOff x="5805011" y="2035548"/>
            <a:chExt cx="1685359" cy="506402"/>
          </a:xfrm>
        </p:grpSpPr>
        <p:sp>
          <p:nvSpPr>
            <p:cNvPr id="38" name="手繪多邊形 37"/>
            <p:cNvSpPr/>
            <p:nvPr/>
          </p:nvSpPr>
          <p:spPr>
            <a:xfrm rot="21449853" flipH="1">
              <a:off x="5805011" y="2035548"/>
              <a:ext cx="1685359" cy="506402"/>
            </a:xfrm>
            <a:custGeom>
              <a:avLst/>
              <a:gdLst>
                <a:gd name="connsiteX0" fmla="*/ 1571625 w 4829831"/>
                <a:gd name="connsiteY0" fmla="*/ 3371850 h 3467100"/>
                <a:gd name="connsiteX1" fmla="*/ 1114425 w 4829831"/>
                <a:gd name="connsiteY1" fmla="*/ 3362325 h 3467100"/>
                <a:gd name="connsiteX2" fmla="*/ 847725 w 4829831"/>
                <a:gd name="connsiteY2" fmla="*/ 3295650 h 3467100"/>
                <a:gd name="connsiteX3" fmla="*/ 685800 w 4829831"/>
                <a:gd name="connsiteY3" fmla="*/ 3257550 h 3467100"/>
                <a:gd name="connsiteX4" fmla="*/ 504825 w 4829831"/>
                <a:gd name="connsiteY4" fmla="*/ 3171825 h 3467100"/>
                <a:gd name="connsiteX5" fmla="*/ 419100 w 4829831"/>
                <a:gd name="connsiteY5" fmla="*/ 3105150 h 3467100"/>
                <a:gd name="connsiteX6" fmla="*/ 371475 w 4829831"/>
                <a:gd name="connsiteY6" fmla="*/ 3076575 h 3467100"/>
                <a:gd name="connsiteX7" fmla="*/ 333375 w 4829831"/>
                <a:gd name="connsiteY7" fmla="*/ 3028950 h 3467100"/>
                <a:gd name="connsiteX8" fmla="*/ 285750 w 4829831"/>
                <a:gd name="connsiteY8" fmla="*/ 2990850 h 3467100"/>
                <a:gd name="connsiteX9" fmla="*/ 228600 w 4829831"/>
                <a:gd name="connsiteY9" fmla="*/ 2876550 h 3467100"/>
                <a:gd name="connsiteX10" fmla="*/ 190500 w 4829831"/>
                <a:gd name="connsiteY10" fmla="*/ 2828925 h 3467100"/>
                <a:gd name="connsiteX11" fmla="*/ 152400 w 4829831"/>
                <a:gd name="connsiteY11" fmla="*/ 2705100 h 3467100"/>
                <a:gd name="connsiteX12" fmla="*/ 85725 w 4829831"/>
                <a:gd name="connsiteY12" fmla="*/ 2571750 h 3467100"/>
                <a:gd name="connsiteX13" fmla="*/ 66675 w 4829831"/>
                <a:gd name="connsiteY13" fmla="*/ 2495550 h 3467100"/>
                <a:gd name="connsiteX14" fmla="*/ 57150 w 4829831"/>
                <a:gd name="connsiteY14" fmla="*/ 2447925 h 3467100"/>
                <a:gd name="connsiteX15" fmla="*/ 38100 w 4829831"/>
                <a:gd name="connsiteY15" fmla="*/ 2390775 h 3467100"/>
                <a:gd name="connsiteX16" fmla="*/ 28575 w 4829831"/>
                <a:gd name="connsiteY16" fmla="*/ 2324100 h 3467100"/>
                <a:gd name="connsiteX17" fmla="*/ 9525 w 4829831"/>
                <a:gd name="connsiteY17" fmla="*/ 2238375 h 3467100"/>
                <a:gd name="connsiteX18" fmla="*/ 0 w 4829831"/>
                <a:gd name="connsiteY18" fmla="*/ 2133600 h 3467100"/>
                <a:gd name="connsiteX19" fmla="*/ 9525 w 4829831"/>
                <a:gd name="connsiteY19" fmla="*/ 1485900 h 3467100"/>
                <a:gd name="connsiteX20" fmla="*/ 66675 w 4829831"/>
                <a:gd name="connsiteY20" fmla="*/ 1352550 h 3467100"/>
                <a:gd name="connsiteX21" fmla="*/ 133350 w 4829831"/>
                <a:gd name="connsiteY21" fmla="*/ 1209675 h 3467100"/>
                <a:gd name="connsiteX22" fmla="*/ 209550 w 4829831"/>
                <a:gd name="connsiteY22" fmla="*/ 1076325 h 3467100"/>
                <a:gd name="connsiteX23" fmla="*/ 257175 w 4829831"/>
                <a:gd name="connsiteY23" fmla="*/ 990600 h 3467100"/>
                <a:gd name="connsiteX24" fmla="*/ 323850 w 4829831"/>
                <a:gd name="connsiteY24" fmla="*/ 933450 h 3467100"/>
                <a:gd name="connsiteX25" fmla="*/ 419100 w 4829831"/>
                <a:gd name="connsiteY25" fmla="*/ 809625 h 3467100"/>
                <a:gd name="connsiteX26" fmla="*/ 495300 w 4829831"/>
                <a:gd name="connsiteY26" fmla="*/ 733425 h 3467100"/>
                <a:gd name="connsiteX27" fmla="*/ 609600 w 4829831"/>
                <a:gd name="connsiteY27" fmla="*/ 600075 h 3467100"/>
                <a:gd name="connsiteX28" fmla="*/ 742950 w 4829831"/>
                <a:gd name="connsiteY28" fmla="*/ 514350 h 3467100"/>
                <a:gd name="connsiteX29" fmla="*/ 876300 w 4829831"/>
                <a:gd name="connsiteY29" fmla="*/ 428625 h 3467100"/>
                <a:gd name="connsiteX30" fmla="*/ 942975 w 4829831"/>
                <a:gd name="connsiteY30" fmla="*/ 381000 h 3467100"/>
                <a:gd name="connsiteX31" fmla="*/ 1009650 w 4829831"/>
                <a:gd name="connsiteY31" fmla="*/ 361950 h 3467100"/>
                <a:gd name="connsiteX32" fmla="*/ 1076325 w 4829831"/>
                <a:gd name="connsiteY32" fmla="*/ 323850 h 3467100"/>
                <a:gd name="connsiteX33" fmla="*/ 1114425 w 4829831"/>
                <a:gd name="connsiteY33" fmla="*/ 304800 h 3467100"/>
                <a:gd name="connsiteX34" fmla="*/ 1200150 w 4829831"/>
                <a:gd name="connsiteY34" fmla="*/ 257175 h 3467100"/>
                <a:gd name="connsiteX35" fmla="*/ 1295400 w 4829831"/>
                <a:gd name="connsiteY35" fmla="*/ 228600 h 3467100"/>
                <a:gd name="connsiteX36" fmla="*/ 1371600 w 4829831"/>
                <a:gd name="connsiteY36" fmla="*/ 200025 h 3467100"/>
                <a:gd name="connsiteX37" fmla="*/ 1466850 w 4829831"/>
                <a:gd name="connsiteY37" fmla="*/ 180975 h 3467100"/>
                <a:gd name="connsiteX38" fmla="*/ 1552575 w 4829831"/>
                <a:gd name="connsiteY38" fmla="*/ 161925 h 3467100"/>
                <a:gd name="connsiteX39" fmla="*/ 1685925 w 4829831"/>
                <a:gd name="connsiteY39" fmla="*/ 142875 h 3467100"/>
                <a:gd name="connsiteX40" fmla="*/ 1885950 w 4829831"/>
                <a:gd name="connsiteY40" fmla="*/ 95250 h 3467100"/>
                <a:gd name="connsiteX41" fmla="*/ 2200275 w 4829831"/>
                <a:gd name="connsiteY41" fmla="*/ 47625 h 3467100"/>
                <a:gd name="connsiteX42" fmla="*/ 2305050 w 4829831"/>
                <a:gd name="connsiteY42" fmla="*/ 19050 h 3467100"/>
                <a:gd name="connsiteX43" fmla="*/ 2524125 w 4829831"/>
                <a:gd name="connsiteY43" fmla="*/ 0 h 3467100"/>
                <a:gd name="connsiteX44" fmla="*/ 3562350 w 4829831"/>
                <a:gd name="connsiteY44" fmla="*/ 9525 h 3467100"/>
                <a:gd name="connsiteX45" fmla="*/ 3657600 w 4829831"/>
                <a:gd name="connsiteY45" fmla="*/ 38100 h 3467100"/>
                <a:gd name="connsiteX46" fmla="*/ 3743325 w 4829831"/>
                <a:gd name="connsiteY46" fmla="*/ 66675 h 3467100"/>
                <a:gd name="connsiteX47" fmla="*/ 3905250 w 4829831"/>
                <a:gd name="connsiteY47" fmla="*/ 152400 h 3467100"/>
                <a:gd name="connsiteX48" fmla="*/ 3981450 w 4829831"/>
                <a:gd name="connsiteY48" fmla="*/ 190500 h 3467100"/>
                <a:gd name="connsiteX49" fmla="*/ 4019550 w 4829831"/>
                <a:gd name="connsiteY49" fmla="*/ 219075 h 3467100"/>
                <a:gd name="connsiteX50" fmla="*/ 4095750 w 4829831"/>
                <a:gd name="connsiteY50" fmla="*/ 266700 h 3467100"/>
                <a:gd name="connsiteX51" fmla="*/ 4267200 w 4829831"/>
                <a:gd name="connsiteY51" fmla="*/ 390525 h 3467100"/>
                <a:gd name="connsiteX52" fmla="*/ 4305300 w 4829831"/>
                <a:gd name="connsiteY52" fmla="*/ 447675 h 3467100"/>
                <a:gd name="connsiteX53" fmla="*/ 4391025 w 4829831"/>
                <a:gd name="connsiteY53" fmla="*/ 542925 h 3467100"/>
                <a:gd name="connsiteX54" fmla="*/ 4438650 w 4829831"/>
                <a:gd name="connsiteY54" fmla="*/ 600075 h 3467100"/>
                <a:gd name="connsiteX55" fmla="*/ 4562475 w 4829831"/>
                <a:gd name="connsiteY55" fmla="*/ 733425 h 3467100"/>
                <a:gd name="connsiteX56" fmla="*/ 4600575 w 4829831"/>
                <a:gd name="connsiteY56" fmla="*/ 790575 h 3467100"/>
                <a:gd name="connsiteX57" fmla="*/ 4667250 w 4829831"/>
                <a:gd name="connsiteY57" fmla="*/ 923925 h 3467100"/>
                <a:gd name="connsiteX58" fmla="*/ 4695825 w 4829831"/>
                <a:gd name="connsiteY58" fmla="*/ 962025 h 3467100"/>
                <a:gd name="connsiteX59" fmla="*/ 4714875 w 4829831"/>
                <a:gd name="connsiteY59" fmla="*/ 1019175 h 3467100"/>
                <a:gd name="connsiteX60" fmla="*/ 4743450 w 4829831"/>
                <a:gd name="connsiteY60" fmla="*/ 1066800 h 3467100"/>
                <a:gd name="connsiteX61" fmla="*/ 4772025 w 4829831"/>
                <a:gd name="connsiteY61" fmla="*/ 1133475 h 3467100"/>
                <a:gd name="connsiteX62" fmla="*/ 4800600 w 4829831"/>
                <a:gd name="connsiteY62" fmla="*/ 1200150 h 3467100"/>
                <a:gd name="connsiteX63" fmla="*/ 4810125 w 4829831"/>
                <a:gd name="connsiteY63" fmla="*/ 1276350 h 3467100"/>
                <a:gd name="connsiteX64" fmla="*/ 4829175 w 4829831"/>
                <a:gd name="connsiteY64" fmla="*/ 1333500 h 3467100"/>
                <a:gd name="connsiteX65" fmla="*/ 4819650 w 4829831"/>
                <a:gd name="connsiteY65" fmla="*/ 1762125 h 3467100"/>
                <a:gd name="connsiteX66" fmla="*/ 4810125 w 4829831"/>
                <a:gd name="connsiteY66" fmla="*/ 1819275 h 3467100"/>
                <a:gd name="connsiteX67" fmla="*/ 4791075 w 4829831"/>
                <a:gd name="connsiteY67" fmla="*/ 1885950 h 3467100"/>
                <a:gd name="connsiteX68" fmla="*/ 4781550 w 4829831"/>
                <a:gd name="connsiteY68" fmla="*/ 1971675 h 3467100"/>
                <a:gd name="connsiteX69" fmla="*/ 4772025 w 4829831"/>
                <a:gd name="connsiteY69" fmla="*/ 2000250 h 3467100"/>
                <a:gd name="connsiteX70" fmla="*/ 4752975 w 4829831"/>
                <a:gd name="connsiteY70" fmla="*/ 2066925 h 3467100"/>
                <a:gd name="connsiteX71" fmla="*/ 4733925 w 4829831"/>
                <a:gd name="connsiteY71" fmla="*/ 2105025 h 3467100"/>
                <a:gd name="connsiteX72" fmla="*/ 4695825 w 4829831"/>
                <a:gd name="connsiteY72" fmla="*/ 2190750 h 3467100"/>
                <a:gd name="connsiteX73" fmla="*/ 4657725 w 4829831"/>
                <a:gd name="connsiteY73" fmla="*/ 2228850 h 3467100"/>
                <a:gd name="connsiteX74" fmla="*/ 4638675 w 4829831"/>
                <a:gd name="connsiteY74" fmla="*/ 2266950 h 3467100"/>
                <a:gd name="connsiteX75" fmla="*/ 4600575 w 4829831"/>
                <a:gd name="connsiteY75" fmla="*/ 2295525 h 3467100"/>
                <a:gd name="connsiteX76" fmla="*/ 4572000 w 4829831"/>
                <a:gd name="connsiteY76" fmla="*/ 2333625 h 3467100"/>
                <a:gd name="connsiteX77" fmla="*/ 4543425 w 4829831"/>
                <a:gd name="connsiteY77" fmla="*/ 2362200 h 3467100"/>
                <a:gd name="connsiteX78" fmla="*/ 4514850 w 4829831"/>
                <a:gd name="connsiteY78" fmla="*/ 2400300 h 3467100"/>
                <a:gd name="connsiteX79" fmla="*/ 4371975 w 4829831"/>
                <a:gd name="connsiteY79" fmla="*/ 2495550 h 3467100"/>
                <a:gd name="connsiteX80" fmla="*/ 4314825 w 4829831"/>
                <a:gd name="connsiteY80" fmla="*/ 2533650 h 3467100"/>
                <a:gd name="connsiteX81" fmla="*/ 4276725 w 4829831"/>
                <a:gd name="connsiteY81" fmla="*/ 2562225 h 3467100"/>
                <a:gd name="connsiteX82" fmla="*/ 4200525 w 4829831"/>
                <a:gd name="connsiteY82" fmla="*/ 2590800 h 3467100"/>
                <a:gd name="connsiteX83" fmla="*/ 4133850 w 4829831"/>
                <a:gd name="connsiteY83" fmla="*/ 2657475 h 3467100"/>
                <a:gd name="connsiteX84" fmla="*/ 3962400 w 4829831"/>
                <a:gd name="connsiteY84" fmla="*/ 2752725 h 3467100"/>
                <a:gd name="connsiteX85" fmla="*/ 3895725 w 4829831"/>
                <a:gd name="connsiteY85" fmla="*/ 2809875 h 3467100"/>
                <a:gd name="connsiteX86" fmla="*/ 3829050 w 4829831"/>
                <a:gd name="connsiteY86" fmla="*/ 2838450 h 3467100"/>
                <a:gd name="connsiteX87" fmla="*/ 3800475 w 4829831"/>
                <a:gd name="connsiteY87" fmla="*/ 2857500 h 3467100"/>
                <a:gd name="connsiteX88" fmla="*/ 3714750 w 4829831"/>
                <a:gd name="connsiteY88" fmla="*/ 2895600 h 3467100"/>
                <a:gd name="connsiteX89" fmla="*/ 3695700 w 4829831"/>
                <a:gd name="connsiteY89" fmla="*/ 2924175 h 3467100"/>
                <a:gd name="connsiteX90" fmla="*/ 3648075 w 4829831"/>
                <a:gd name="connsiteY90" fmla="*/ 2943225 h 3467100"/>
                <a:gd name="connsiteX91" fmla="*/ 3562350 w 4829831"/>
                <a:gd name="connsiteY91" fmla="*/ 2971800 h 3467100"/>
                <a:gd name="connsiteX92" fmla="*/ 3505200 w 4829831"/>
                <a:gd name="connsiteY92" fmla="*/ 2981325 h 3467100"/>
                <a:gd name="connsiteX93" fmla="*/ 3390900 w 4829831"/>
                <a:gd name="connsiteY93" fmla="*/ 3019425 h 3467100"/>
                <a:gd name="connsiteX94" fmla="*/ 3343275 w 4829831"/>
                <a:gd name="connsiteY94" fmla="*/ 3028950 h 3467100"/>
                <a:gd name="connsiteX95" fmla="*/ 3305175 w 4829831"/>
                <a:gd name="connsiteY95" fmla="*/ 3038475 h 3467100"/>
                <a:gd name="connsiteX96" fmla="*/ 3257550 w 4829831"/>
                <a:gd name="connsiteY96" fmla="*/ 3048000 h 3467100"/>
                <a:gd name="connsiteX97" fmla="*/ 3200400 w 4829831"/>
                <a:gd name="connsiteY97" fmla="*/ 3067050 h 3467100"/>
                <a:gd name="connsiteX98" fmla="*/ 3228975 w 4829831"/>
                <a:gd name="connsiteY98" fmla="*/ 3133725 h 3467100"/>
                <a:gd name="connsiteX99" fmla="*/ 3257550 w 4829831"/>
                <a:gd name="connsiteY99" fmla="*/ 3152775 h 3467100"/>
                <a:gd name="connsiteX100" fmla="*/ 3276600 w 4829831"/>
                <a:gd name="connsiteY100" fmla="*/ 3181350 h 3467100"/>
                <a:gd name="connsiteX101" fmla="*/ 3333750 w 4829831"/>
                <a:gd name="connsiteY101" fmla="*/ 3209925 h 3467100"/>
                <a:gd name="connsiteX102" fmla="*/ 3400425 w 4829831"/>
                <a:gd name="connsiteY102" fmla="*/ 3248025 h 3467100"/>
                <a:gd name="connsiteX103" fmla="*/ 3429000 w 4829831"/>
                <a:gd name="connsiteY103" fmla="*/ 3267075 h 3467100"/>
                <a:gd name="connsiteX104" fmla="*/ 3486150 w 4829831"/>
                <a:gd name="connsiteY104" fmla="*/ 3276600 h 3467100"/>
                <a:gd name="connsiteX105" fmla="*/ 3762375 w 4829831"/>
                <a:gd name="connsiteY105" fmla="*/ 3295650 h 3467100"/>
                <a:gd name="connsiteX106" fmla="*/ 3733800 w 4829831"/>
                <a:gd name="connsiteY106" fmla="*/ 3409950 h 3467100"/>
                <a:gd name="connsiteX107" fmla="*/ 3705225 w 4829831"/>
                <a:gd name="connsiteY107" fmla="*/ 3419475 h 3467100"/>
                <a:gd name="connsiteX108" fmla="*/ 3629025 w 4829831"/>
                <a:gd name="connsiteY108" fmla="*/ 3457575 h 3467100"/>
                <a:gd name="connsiteX109" fmla="*/ 3543300 w 4829831"/>
                <a:gd name="connsiteY109" fmla="*/ 3467100 h 3467100"/>
                <a:gd name="connsiteX110" fmla="*/ 3362325 w 4829831"/>
                <a:gd name="connsiteY110" fmla="*/ 3457575 h 3467100"/>
                <a:gd name="connsiteX111" fmla="*/ 3267075 w 4829831"/>
                <a:gd name="connsiteY111" fmla="*/ 3438525 h 3467100"/>
                <a:gd name="connsiteX112" fmla="*/ 3238500 w 4829831"/>
                <a:gd name="connsiteY112" fmla="*/ 3419475 h 3467100"/>
                <a:gd name="connsiteX113" fmla="*/ 3209925 w 4829831"/>
                <a:gd name="connsiteY113" fmla="*/ 3409950 h 3467100"/>
                <a:gd name="connsiteX114" fmla="*/ 3181350 w 4829831"/>
                <a:gd name="connsiteY114" fmla="*/ 3381375 h 3467100"/>
                <a:gd name="connsiteX115" fmla="*/ 3152775 w 4829831"/>
                <a:gd name="connsiteY115" fmla="*/ 3362325 h 3467100"/>
                <a:gd name="connsiteX116" fmla="*/ 3114675 w 4829831"/>
                <a:gd name="connsiteY116" fmla="*/ 3314700 h 3467100"/>
                <a:gd name="connsiteX117" fmla="*/ 3095625 w 4829831"/>
                <a:gd name="connsiteY117" fmla="*/ 3286125 h 3467100"/>
                <a:gd name="connsiteX118" fmla="*/ 3067050 w 4829831"/>
                <a:gd name="connsiteY118" fmla="*/ 3248025 h 3467100"/>
                <a:gd name="connsiteX119" fmla="*/ 3028950 w 4829831"/>
                <a:gd name="connsiteY119" fmla="*/ 3190875 h 3467100"/>
                <a:gd name="connsiteX120" fmla="*/ 3000375 w 4829831"/>
                <a:gd name="connsiteY120" fmla="*/ 3171825 h 3467100"/>
                <a:gd name="connsiteX121" fmla="*/ 2943225 w 4829831"/>
                <a:gd name="connsiteY121" fmla="*/ 3209925 h 3467100"/>
                <a:gd name="connsiteX122" fmla="*/ 2905125 w 4829831"/>
                <a:gd name="connsiteY122" fmla="*/ 3248025 h 3467100"/>
                <a:gd name="connsiteX123" fmla="*/ 2867025 w 4829831"/>
                <a:gd name="connsiteY123" fmla="*/ 3257550 h 3467100"/>
                <a:gd name="connsiteX124" fmla="*/ 2809875 w 4829831"/>
                <a:gd name="connsiteY124" fmla="*/ 3276600 h 3467100"/>
                <a:gd name="connsiteX125" fmla="*/ 2714625 w 4829831"/>
                <a:gd name="connsiteY125" fmla="*/ 3305175 h 3467100"/>
                <a:gd name="connsiteX126" fmla="*/ 2686050 w 4829831"/>
                <a:gd name="connsiteY126" fmla="*/ 3314700 h 3467100"/>
                <a:gd name="connsiteX127" fmla="*/ 2619375 w 4829831"/>
                <a:gd name="connsiteY127" fmla="*/ 3324225 h 3467100"/>
                <a:gd name="connsiteX128" fmla="*/ 2581275 w 4829831"/>
                <a:gd name="connsiteY128" fmla="*/ 3333750 h 3467100"/>
                <a:gd name="connsiteX129" fmla="*/ 2505075 w 4829831"/>
                <a:gd name="connsiteY129" fmla="*/ 3343275 h 3467100"/>
                <a:gd name="connsiteX130" fmla="*/ 2428875 w 4829831"/>
                <a:gd name="connsiteY130" fmla="*/ 3362325 h 3467100"/>
                <a:gd name="connsiteX131" fmla="*/ 2266950 w 4829831"/>
                <a:gd name="connsiteY131" fmla="*/ 3381375 h 3467100"/>
                <a:gd name="connsiteX132" fmla="*/ 2152650 w 4829831"/>
                <a:gd name="connsiteY132" fmla="*/ 3390900 h 3467100"/>
                <a:gd name="connsiteX133" fmla="*/ 2076450 w 4829831"/>
                <a:gd name="connsiteY133" fmla="*/ 3400425 h 3467100"/>
                <a:gd name="connsiteX134" fmla="*/ 1971675 w 4829831"/>
                <a:gd name="connsiteY134" fmla="*/ 3409950 h 3467100"/>
                <a:gd name="connsiteX135" fmla="*/ 1600200 w 4829831"/>
                <a:gd name="connsiteY135" fmla="*/ 3400425 h 3467100"/>
                <a:gd name="connsiteX136" fmla="*/ 1552575 w 4829831"/>
                <a:gd name="connsiteY136" fmla="*/ 3381375 h 3467100"/>
                <a:gd name="connsiteX137" fmla="*/ 1504950 w 4829831"/>
                <a:gd name="connsiteY137" fmla="*/ 3362325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4829831" h="3467100">
                  <a:moveTo>
                    <a:pt x="1571625" y="3371850"/>
                  </a:moveTo>
                  <a:lnTo>
                    <a:pt x="1114425" y="3362325"/>
                  </a:lnTo>
                  <a:cubicBezTo>
                    <a:pt x="1023292" y="3352732"/>
                    <a:pt x="937582" y="3313621"/>
                    <a:pt x="847725" y="3295650"/>
                  </a:cubicBezTo>
                  <a:cubicBezTo>
                    <a:pt x="729810" y="3272067"/>
                    <a:pt x="783608" y="3285495"/>
                    <a:pt x="685800" y="3257550"/>
                  </a:cubicBezTo>
                  <a:cubicBezTo>
                    <a:pt x="522708" y="3148822"/>
                    <a:pt x="681024" y="3242304"/>
                    <a:pt x="504825" y="3171825"/>
                  </a:cubicBezTo>
                  <a:cubicBezTo>
                    <a:pt x="444127" y="3147546"/>
                    <a:pt x="468033" y="3143209"/>
                    <a:pt x="419100" y="3105150"/>
                  </a:cubicBezTo>
                  <a:cubicBezTo>
                    <a:pt x="404487" y="3093784"/>
                    <a:pt x="387350" y="3086100"/>
                    <a:pt x="371475" y="3076575"/>
                  </a:cubicBezTo>
                  <a:cubicBezTo>
                    <a:pt x="358775" y="3060700"/>
                    <a:pt x="347750" y="3043325"/>
                    <a:pt x="333375" y="3028950"/>
                  </a:cubicBezTo>
                  <a:cubicBezTo>
                    <a:pt x="319000" y="3014575"/>
                    <a:pt x="297267" y="3007603"/>
                    <a:pt x="285750" y="2990850"/>
                  </a:cubicBezTo>
                  <a:cubicBezTo>
                    <a:pt x="261618" y="2955748"/>
                    <a:pt x="247650" y="2914650"/>
                    <a:pt x="228600" y="2876550"/>
                  </a:cubicBezTo>
                  <a:cubicBezTo>
                    <a:pt x="219508" y="2858366"/>
                    <a:pt x="203200" y="2844800"/>
                    <a:pt x="190500" y="2828925"/>
                  </a:cubicBezTo>
                  <a:cubicBezTo>
                    <a:pt x="175496" y="2723897"/>
                    <a:pt x="193356" y="2798713"/>
                    <a:pt x="152400" y="2705100"/>
                  </a:cubicBezTo>
                  <a:cubicBezTo>
                    <a:pt x="98505" y="2581912"/>
                    <a:pt x="139413" y="2643334"/>
                    <a:pt x="85725" y="2571750"/>
                  </a:cubicBezTo>
                  <a:cubicBezTo>
                    <a:pt x="79375" y="2546350"/>
                    <a:pt x="72562" y="2521061"/>
                    <a:pt x="66675" y="2495550"/>
                  </a:cubicBezTo>
                  <a:cubicBezTo>
                    <a:pt x="63035" y="2479775"/>
                    <a:pt x="61410" y="2463544"/>
                    <a:pt x="57150" y="2447925"/>
                  </a:cubicBezTo>
                  <a:cubicBezTo>
                    <a:pt x="51866" y="2428552"/>
                    <a:pt x="44450" y="2409825"/>
                    <a:pt x="38100" y="2390775"/>
                  </a:cubicBezTo>
                  <a:cubicBezTo>
                    <a:pt x="34925" y="2368550"/>
                    <a:pt x="32712" y="2346166"/>
                    <a:pt x="28575" y="2324100"/>
                  </a:cubicBezTo>
                  <a:cubicBezTo>
                    <a:pt x="23180" y="2295329"/>
                    <a:pt x="13867" y="2267323"/>
                    <a:pt x="9525" y="2238375"/>
                  </a:cubicBezTo>
                  <a:cubicBezTo>
                    <a:pt x="4323" y="2203694"/>
                    <a:pt x="3175" y="2168525"/>
                    <a:pt x="0" y="2133600"/>
                  </a:cubicBezTo>
                  <a:cubicBezTo>
                    <a:pt x="3175" y="1917700"/>
                    <a:pt x="779" y="1701646"/>
                    <a:pt x="9525" y="1485900"/>
                  </a:cubicBezTo>
                  <a:cubicBezTo>
                    <a:pt x="10845" y="1453351"/>
                    <a:pt x="57369" y="1373820"/>
                    <a:pt x="66675" y="1352550"/>
                  </a:cubicBezTo>
                  <a:cubicBezTo>
                    <a:pt x="151287" y="1159151"/>
                    <a:pt x="37395" y="1387878"/>
                    <a:pt x="133350" y="1209675"/>
                  </a:cubicBezTo>
                  <a:cubicBezTo>
                    <a:pt x="240133" y="1011363"/>
                    <a:pt x="59488" y="1331430"/>
                    <a:pt x="209550" y="1076325"/>
                  </a:cubicBezTo>
                  <a:cubicBezTo>
                    <a:pt x="226124" y="1048150"/>
                    <a:pt x="236755" y="1016126"/>
                    <a:pt x="257175" y="990600"/>
                  </a:cubicBezTo>
                  <a:cubicBezTo>
                    <a:pt x="275461" y="967742"/>
                    <a:pt x="304332" y="955265"/>
                    <a:pt x="323850" y="933450"/>
                  </a:cubicBezTo>
                  <a:cubicBezTo>
                    <a:pt x="358573" y="894642"/>
                    <a:pt x="382278" y="846447"/>
                    <a:pt x="419100" y="809625"/>
                  </a:cubicBezTo>
                  <a:cubicBezTo>
                    <a:pt x="444500" y="784225"/>
                    <a:pt x="471534" y="760360"/>
                    <a:pt x="495300" y="733425"/>
                  </a:cubicBezTo>
                  <a:cubicBezTo>
                    <a:pt x="528317" y="696006"/>
                    <a:pt x="565799" y="632349"/>
                    <a:pt x="609600" y="600075"/>
                  </a:cubicBezTo>
                  <a:cubicBezTo>
                    <a:pt x="652141" y="568729"/>
                    <a:pt x="698369" y="542720"/>
                    <a:pt x="742950" y="514350"/>
                  </a:cubicBezTo>
                  <a:cubicBezTo>
                    <a:pt x="808775" y="472461"/>
                    <a:pt x="816999" y="469680"/>
                    <a:pt x="876300" y="428625"/>
                  </a:cubicBezTo>
                  <a:cubicBezTo>
                    <a:pt x="898756" y="413079"/>
                    <a:pt x="916713" y="388503"/>
                    <a:pt x="942975" y="381000"/>
                  </a:cubicBezTo>
                  <a:cubicBezTo>
                    <a:pt x="965200" y="374650"/>
                    <a:pt x="988405" y="371055"/>
                    <a:pt x="1009650" y="361950"/>
                  </a:cubicBezTo>
                  <a:cubicBezTo>
                    <a:pt x="1033178" y="351867"/>
                    <a:pt x="1053853" y="336107"/>
                    <a:pt x="1076325" y="323850"/>
                  </a:cubicBezTo>
                  <a:cubicBezTo>
                    <a:pt x="1088790" y="317051"/>
                    <a:pt x="1101923" y="311532"/>
                    <a:pt x="1114425" y="304800"/>
                  </a:cubicBezTo>
                  <a:cubicBezTo>
                    <a:pt x="1143206" y="289302"/>
                    <a:pt x="1170023" y="269860"/>
                    <a:pt x="1200150" y="257175"/>
                  </a:cubicBezTo>
                  <a:cubicBezTo>
                    <a:pt x="1230700" y="244312"/>
                    <a:pt x="1263953" y="239082"/>
                    <a:pt x="1295400" y="228600"/>
                  </a:cubicBezTo>
                  <a:cubicBezTo>
                    <a:pt x="1321135" y="220022"/>
                    <a:pt x="1345462" y="207285"/>
                    <a:pt x="1371600" y="200025"/>
                  </a:cubicBezTo>
                  <a:cubicBezTo>
                    <a:pt x="1402798" y="191359"/>
                    <a:pt x="1435166" y="187645"/>
                    <a:pt x="1466850" y="180975"/>
                  </a:cubicBezTo>
                  <a:cubicBezTo>
                    <a:pt x="1495494" y="174945"/>
                    <a:pt x="1523736" y="166941"/>
                    <a:pt x="1552575" y="161925"/>
                  </a:cubicBezTo>
                  <a:cubicBezTo>
                    <a:pt x="1596812" y="154232"/>
                    <a:pt x="1685925" y="142875"/>
                    <a:pt x="1685925" y="142875"/>
                  </a:cubicBezTo>
                  <a:cubicBezTo>
                    <a:pt x="1862457" y="78681"/>
                    <a:pt x="1717857" y="121514"/>
                    <a:pt x="1885950" y="95250"/>
                  </a:cubicBezTo>
                  <a:cubicBezTo>
                    <a:pt x="2225502" y="42195"/>
                    <a:pt x="1977623" y="67866"/>
                    <a:pt x="2200275" y="47625"/>
                  </a:cubicBezTo>
                  <a:cubicBezTo>
                    <a:pt x="2235200" y="38100"/>
                    <a:pt x="2269235" y="24317"/>
                    <a:pt x="2305050" y="19050"/>
                  </a:cubicBezTo>
                  <a:cubicBezTo>
                    <a:pt x="2377571" y="8385"/>
                    <a:pt x="2524125" y="0"/>
                    <a:pt x="2524125" y="0"/>
                  </a:cubicBezTo>
                  <a:lnTo>
                    <a:pt x="3562350" y="9525"/>
                  </a:lnTo>
                  <a:cubicBezTo>
                    <a:pt x="3595479" y="10639"/>
                    <a:pt x="3625991" y="28118"/>
                    <a:pt x="3657600" y="38100"/>
                  </a:cubicBezTo>
                  <a:cubicBezTo>
                    <a:pt x="3686323" y="47170"/>
                    <a:pt x="3715473" y="55207"/>
                    <a:pt x="3743325" y="66675"/>
                  </a:cubicBezTo>
                  <a:cubicBezTo>
                    <a:pt x="3791026" y="86317"/>
                    <a:pt x="3861160" y="129058"/>
                    <a:pt x="3905250" y="152400"/>
                  </a:cubicBezTo>
                  <a:cubicBezTo>
                    <a:pt x="3930348" y="165687"/>
                    <a:pt x="3956920" y="176191"/>
                    <a:pt x="3981450" y="190500"/>
                  </a:cubicBezTo>
                  <a:cubicBezTo>
                    <a:pt x="3995162" y="198499"/>
                    <a:pt x="4006341" y="210269"/>
                    <a:pt x="4019550" y="219075"/>
                  </a:cubicBezTo>
                  <a:cubicBezTo>
                    <a:pt x="4044472" y="235690"/>
                    <a:pt x="4069744" y="251839"/>
                    <a:pt x="4095750" y="266700"/>
                  </a:cubicBezTo>
                  <a:cubicBezTo>
                    <a:pt x="4164782" y="306147"/>
                    <a:pt x="4212164" y="307971"/>
                    <a:pt x="4267200" y="390525"/>
                  </a:cubicBezTo>
                  <a:cubicBezTo>
                    <a:pt x="4279900" y="409575"/>
                    <a:pt x="4291341" y="429528"/>
                    <a:pt x="4305300" y="447675"/>
                  </a:cubicBezTo>
                  <a:cubicBezTo>
                    <a:pt x="4397476" y="567504"/>
                    <a:pt x="4329667" y="473898"/>
                    <a:pt x="4391025" y="542925"/>
                  </a:cubicBezTo>
                  <a:cubicBezTo>
                    <a:pt x="4407500" y="561459"/>
                    <a:pt x="4421730" y="581947"/>
                    <a:pt x="4438650" y="600075"/>
                  </a:cubicBezTo>
                  <a:cubicBezTo>
                    <a:pt x="4510456" y="677010"/>
                    <a:pt x="4513364" y="665898"/>
                    <a:pt x="4562475" y="733425"/>
                  </a:cubicBezTo>
                  <a:cubicBezTo>
                    <a:pt x="4575941" y="751941"/>
                    <a:pt x="4589541" y="770514"/>
                    <a:pt x="4600575" y="790575"/>
                  </a:cubicBezTo>
                  <a:cubicBezTo>
                    <a:pt x="4624525" y="834120"/>
                    <a:pt x="4637432" y="884168"/>
                    <a:pt x="4667250" y="923925"/>
                  </a:cubicBezTo>
                  <a:lnTo>
                    <a:pt x="4695825" y="962025"/>
                  </a:lnTo>
                  <a:cubicBezTo>
                    <a:pt x="4702175" y="981075"/>
                    <a:pt x="4706566" y="1000894"/>
                    <a:pt x="4714875" y="1019175"/>
                  </a:cubicBezTo>
                  <a:cubicBezTo>
                    <a:pt x="4722536" y="1036029"/>
                    <a:pt x="4734459" y="1050616"/>
                    <a:pt x="4743450" y="1066800"/>
                  </a:cubicBezTo>
                  <a:cubicBezTo>
                    <a:pt x="4782938" y="1137879"/>
                    <a:pt x="4746733" y="1074460"/>
                    <a:pt x="4772025" y="1133475"/>
                  </a:cubicBezTo>
                  <a:cubicBezTo>
                    <a:pt x="4807335" y="1215865"/>
                    <a:pt x="4778262" y="1133137"/>
                    <a:pt x="4800600" y="1200150"/>
                  </a:cubicBezTo>
                  <a:cubicBezTo>
                    <a:pt x="4803775" y="1225550"/>
                    <a:pt x="4804762" y="1251321"/>
                    <a:pt x="4810125" y="1276350"/>
                  </a:cubicBezTo>
                  <a:cubicBezTo>
                    <a:pt x="4814332" y="1295985"/>
                    <a:pt x="4828781" y="1313423"/>
                    <a:pt x="4829175" y="1333500"/>
                  </a:cubicBezTo>
                  <a:cubicBezTo>
                    <a:pt x="4831977" y="1476383"/>
                    <a:pt x="4825250" y="1619324"/>
                    <a:pt x="4819650" y="1762125"/>
                  </a:cubicBezTo>
                  <a:cubicBezTo>
                    <a:pt x="4818893" y="1781423"/>
                    <a:pt x="4814468" y="1800457"/>
                    <a:pt x="4810125" y="1819275"/>
                  </a:cubicBezTo>
                  <a:cubicBezTo>
                    <a:pt x="4804928" y="1841797"/>
                    <a:pt x="4797425" y="1863725"/>
                    <a:pt x="4791075" y="1885950"/>
                  </a:cubicBezTo>
                  <a:cubicBezTo>
                    <a:pt x="4787900" y="1914525"/>
                    <a:pt x="4786277" y="1943315"/>
                    <a:pt x="4781550" y="1971675"/>
                  </a:cubicBezTo>
                  <a:cubicBezTo>
                    <a:pt x="4779899" y="1981579"/>
                    <a:pt x="4774783" y="1990596"/>
                    <a:pt x="4772025" y="2000250"/>
                  </a:cubicBezTo>
                  <a:cubicBezTo>
                    <a:pt x="4765120" y="2024417"/>
                    <a:pt x="4762763" y="2044087"/>
                    <a:pt x="4752975" y="2066925"/>
                  </a:cubicBezTo>
                  <a:cubicBezTo>
                    <a:pt x="4747382" y="2079976"/>
                    <a:pt x="4739692" y="2092050"/>
                    <a:pt x="4733925" y="2105025"/>
                  </a:cubicBezTo>
                  <a:cubicBezTo>
                    <a:pt x="4726347" y="2122075"/>
                    <a:pt x="4708615" y="2173697"/>
                    <a:pt x="4695825" y="2190750"/>
                  </a:cubicBezTo>
                  <a:cubicBezTo>
                    <a:pt x="4685049" y="2205118"/>
                    <a:pt x="4668501" y="2214482"/>
                    <a:pt x="4657725" y="2228850"/>
                  </a:cubicBezTo>
                  <a:cubicBezTo>
                    <a:pt x="4649206" y="2240209"/>
                    <a:pt x="4647916" y="2256169"/>
                    <a:pt x="4638675" y="2266950"/>
                  </a:cubicBezTo>
                  <a:cubicBezTo>
                    <a:pt x="4628344" y="2279003"/>
                    <a:pt x="4611800" y="2284300"/>
                    <a:pt x="4600575" y="2295525"/>
                  </a:cubicBezTo>
                  <a:cubicBezTo>
                    <a:pt x="4589350" y="2306750"/>
                    <a:pt x="4582331" y="2321572"/>
                    <a:pt x="4572000" y="2333625"/>
                  </a:cubicBezTo>
                  <a:cubicBezTo>
                    <a:pt x="4563234" y="2343852"/>
                    <a:pt x="4552191" y="2351973"/>
                    <a:pt x="4543425" y="2362200"/>
                  </a:cubicBezTo>
                  <a:cubicBezTo>
                    <a:pt x="4533094" y="2374253"/>
                    <a:pt x="4526903" y="2389969"/>
                    <a:pt x="4514850" y="2400300"/>
                  </a:cubicBezTo>
                  <a:cubicBezTo>
                    <a:pt x="4366560" y="2527406"/>
                    <a:pt x="4459232" y="2443196"/>
                    <a:pt x="4371975" y="2495550"/>
                  </a:cubicBezTo>
                  <a:cubicBezTo>
                    <a:pt x="4352342" y="2507330"/>
                    <a:pt x="4333582" y="2520520"/>
                    <a:pt x="4314825" y="2533650"/>
                  </a:cubicBezTo>
                  <a:cubicBezTo>
                    <a:pt x="4301820" y="2542754"/>
                    <a:pt x="4290602" y="2554515"/>
                    <a:pt x="4276725" y="2562225"/>
                  </a:cubicBezTo>
                  <a:cubicBezTo>
                    <a:pt x="4259641" y="2571716"/>
                    <a:pt x="4221912" y="2583671"/>
                    <a:pt x="4200525" y="2590800"/>
                  </a:cubicBezTo>
                  <a:cubicBezTo>
                    <a:pt x="4178300" y="2613025"/>
                    <a:pt x="4163668" y="2647536"/>
                    <a:pt x="4133850" y="2657475"/>
                  </a:cubicBezTo>
                  <a:cubicBezTo>
                    <a:pt x="4061985" y="2681430"/>
                    <a:pt x="4027904" y="2687221"/>
                    <a:pt x="3962400" y="2752725"/>
                  </a:cubicBezTo>
                  <a:cubicBezTo>
                    <a:pt x="3938965" y="2776160"/>
                    <a:pt x="3924738" y="2795369"/>
                    <a:pt x="3895725" y="2809875"/>
                  </a:cubicBezTo>
                  <a:cubicBezTo>
                    <a:pt x="3788864" y="2863305"/>
                    <a:pt x="3967793" y="2759168"/>
                    <a:pt x="3829050" y="2838450"/>
                  </a:cubicBezTo>
                  <a:cubicBezTo>
                    <a:pt x="3819111" y="2844130"/>
                    <a:pt x="3810482" y="2851941"/>
                    <a:pt x="3800475" y="2857500"/>
                  </a:cubicBezTo>
                  <a:cubicBezTo>
                    <a:pt x="3750877" y="2885054"/>
                    <a:pt x="3755737" y="2881938"/>
                    <a:pt x="3714750" y="2895600"/>
                  </a:cubicBezTo>
                  <a:cubicBezTo>
                    <a:pt x="3708400" y="2905125"/>
                    <a:pt x="3705015" y="2917521"/>
                    <a:pt x="3695700" y="2924175"/>
                  </a:cubicBezTo>
                  <a:cubicBezTo>
                    <a:pt x="3681787" y="2934113"/>
                    <a:pt x="3664177" y="2937474"/>
                    <a:pt x="3648075" y="2943225"/>
                  </a:cubicBezTo>
                  <a:cubicBezTo>
                    <a:pt x="3619709" y="2953356"/>
                    <a:pt x="3592061" y="2966848"/>
                    <a:pt x="3562350" y="2971800"/>
                  </a:cubicBezTo>
                  <a:cubicBezTo>
                    <a:pt x="3543300" y="2974975"/>
                    <a:pt x="3523808" y="2976156"/>
                    <a:pt x="3505200" y="2981325"/>
                  </a:cubicBezTo>
                  <a:cubicBezTo>
                    <a:pt x="3466504" y="2992074"/>
                    <a:pt x="3430281" y="3011549"/>
                    <a:pt x="3390900" y="3019425"/>
                  </a:cubicBezTo>
                  <a:cubicBezTo>
                    <a:pt x="3375025" y="3022600"/>
                    <a:pt x="3359079" y="3025438"/>
                    <a:pt x="3343275" y="3028950"/>
                  </a:cubicBezTo>
                  <a:cubicBezTo>
                    <a:pt x="3330496" y="3031790"/>
                    <a:pt x="3317954" y="3035635"/>
                    <a:pt x="3305175" y="3038475"/>
                  </a:cubicBezTo>
                  <a:cubicBezTo>
                    <a:pt x="3289371" y="3041987"/>
                    <a:pt x="3273169" y="3043740"/>
                    <a:pt x="3257550" y="3048000"/>
                  </a:cubicBezTo>
                  <a:cubicBezTo>
                    <a:pt x="3238177" y="3053284"/>
                    <a:pt x="3200400" y="3067050"/>
                    <a:pt x="3200400" y="3067050"/>
                  </a:cubicBezTo>
                  <a:cubicBezTo>
                    <a:pt x="3207687" y="3096197"/>
                    <a:pt x="3207049" y="3111799"/>
                    <a:pt x="3228975" y="3133725"/>
                  </a:cubicBezTo>
                  <a:cubicBezTo>
                    <a:pt x="3237070" y="3141820"/>
                    <a:pt x="3248025" y="3146425"/>
                    <a:pt x="3257550" y="3152775"/>
                  </a:cubicBezTo>
                  <a:cubicBezTo>
                    <a:pt x="3263900" y="3162300"/>
                    <a:pt x="3268505" y="3173255"/>
                    <a:pt x="3276600" y="3181350"/>
                  </a:cubicBezTo>
                  <a:cubicBezTo>
                    <a:pt x="3295064" y="3199814"/>
                    <a:pt x="3310509" y="3202178"/>
                    <a:pt x="3333750" y="3209925"/>
                  </a:cubicBezTo>
                  <a:cubicBezTo>
                    <a:pt x="3388035" y="3264210"/>
                    <a:pt x="3333267" y="3219243"/>
                    <a:pt x="3400425" y="3248025"/>
                  </a:cubicBezTo>
                  <a:cubicBezTo>
                    <a:pt x="3410947" y="3252534"/>
                    <a:pt x="3418140" y="3263455"/>
                    <a:pt x="3429000" y="3267075"/>
                  </a:cubicBezTo>
                  <a:cubicBezTo>
                    <a:pt x="3447322" y="3273182"/>
                    <a:pt x="3466908" y="3274951"/>
                    <a:pt x="3486150" y="3276600"/>
                  </a:cubicBezTo>
                  <a:cubicBezTo>
                    <a:pt x="3578107" y="3284482"/>
                    <a:pt x="3670300" y="3289300"/>
                    <a:pt x="3762375" y="3295650"/>
                  </a:cubicBezTo>
                  <a:cubicBezTo>
                    <a:pt x="3760935" y="3304291"/>
                    <a:pt x="3747119" y="3405510"/>
                    <a:pt x="3733800" y="3409950"/>
                  </a:cubicBezTo>
                  <a:cubicBezTo>
                    <a:pt x="3724275" y="3413125"/>
                    <a:pt x="3714365" y="3415320"/>
                    <a:pt x="3705225" y="3419475"/>
                  </a:cubicBezTo>
                  <a:cubicBezTo>
                    <a:pt x="3679372" y="3431226"/>
                    <a:pt x="3657249" y="3454439"/>
                    <a:pt x="3629025" y="3457575"/>
                  </a:cubicBezTo>
                  <a:lnTo>
                    <a:pt x="3543300" y="3467100"/>
                  </a:lnTo>
                  <a:cubicBezTo>
                    <a:pt x="3482975" y="3463925"/>
                    <a:pt x="3422541" y="3462392"/>
                    <a:pt x="3362325" y="3457575"/>
                  </a:cubicBezTo>
                  <a:cubicBezTo>
                    <a:pt x="3327981" y="3454827"/>
                    <a:pt x="3299700" y="3446681"/>
                    <a:pt x="3267075" y="3438525"/>
                  </a:cubicBezTo>
                  <a:cubicBezTo>
                    <a:pt x="3257550" y="3432175"/>
                    <a:pt x="3248739" y="3424595"/>
                    <a:pt x="3238500" y="3419475"/>
                  </a:cubicBezTo>
                  <a:cubicBezTo>
                    <a:pt x="3229520" y="3414985"/>
                    <a:pt x="3218279" y="3415519"/>
                    <a:pt x="3209925" y="3409950"/>
                  </a:cubicBezTo>
                  <a:cubicBezTo>
                    <a:pt x="3198717" y="3402478"/>
                    <a:pt x="3191698" y="3389999"/>
                    <a:pt x="3181350" y="3381375"/>
                  </a:cubicBezTo>
                  <a:cubicBezTo>
                    <a:pt x="3172556" y="3374046"/>
                    <a:pt x="3162300" y="3368675"/>
                    <a:pt x="3152775" y="3362325"/>
                  </a:cubicBezTo>
                  <a:cubicBezTo>
                    <a:pt x="3134232" y="3306695"/>
                    <a:pt x="3157759" y="3357784"/>
                    <a:pt x="3114675" y="3314700"/>
                  </a:cubicBezTo>
                  <a:cubicBezTo>
                    <a:pt x="3106580" y="3306605"/>
                    <a:pt x="3102279" y="3295440"/>
                    <a:pt x="3095625" y="3286125"/>
                  </a:cubicBezTo>
                  <a:cubicBezTo>
                    <a:pt x="3086398" y="3273207"/>
                    <a:pt x="3076154" y="3261030"/>
                    <a:pt x="3067050" y="3248025"/>
                  </a:cubicBezTo>
                  <a:cubicBezTo>
                    <a:pt x="3053920" y="3229268"/>
                    <a:pt x="3048000" y="3203575"/>
                    <a:pt x="3028950" y="3190875"/>
                  </a:cubicBezTo>
                  <a:lnTo>
                    <a:pt x="3000375" y="3171825"/>
                  </a:lnTo>
                  <a:cubicBezTo>
                    <a:pt x="2981325" y="3184525"/>
                    <a:pt x="2959414" y="3193736"/>
                    <a:pt x="2943225" y="3209925"/>
                  </a:cubicBezTo>
                  <a:cubicBezTo>
                    <a:pt x="2930525" y="3222625"/>
                    <a:pt x="2920355" y="3238506"/>
                    <a:pt x="2905125" y="3248025"/>
                  </a:cubicBezTo>
                  <a:cubicBezTo>
                    <a:pt x="2894024" y="3254963"/>
                    <a:pt x="2879564" y="3253788"/>
                    <a:pt x="2867025" y="3257550"/>
                  </a:cubicBezTo>
                  <a:cubicBezTo>
                    <a:pt x="2847791" y="3263320"/>
                    <a:pt x="2829109" y="3270830"/>
                    <a:pt x="2809875" y="3276600"/>
                  </a:cubicBezTo>
                  <a:cubicBezTo>
                    <a:pt x="2665923" y="3319786"/>
                    <a:pt x="2916682" y="3237823"/>
                    <a:pt x="2714625" y="3305175"/>
                  </a:cubicBezTo>
                  <a:cubicBezTo>
                    <a:pt x="2705100" y="3308350"/>
                    <a:pt x="2695989" y="3313280"/>
                    <a:pt x="2686050" y="3314700"/>
                  </a:cubicBezTo>
                  <a:cubicBezTo>
                    <a:pt x="2663825" y="3317875"/>
                    <a:pt x="2641464" y="3320209"/>
                    <a:pt x="2619375" y="3324225"/>
                  </a:cubicBezTo>
                  <a:cubicBezTo>
                    <a:pt x="2606495" y="3326567"/>
                    <a:pt x="2594188" y="3331598"/>
                    <a:pt x="2581275" y="3333750"/>
                  </a:cubicBezTo>
                  <a:cubicBezTo>
                    <a:pt x="2556026" y="3337958"/>
                    <a:pt x="2530234" y="3338558"/>
                    <a:pt x="2505075" y="3343275"/>
                  </a:cubicBezTo>
                  <a:cubicBezTo>
                    <a:pt x="2479342" y="3348100"/>
                    <a:pt x="2454877" y="3359266"/>
                    <a:pt x="2428875" y="3362325"/>
                  </a:cubicBezTo>
                  <a:lnTo>
                    <a:pt x="2266950" y="3381375"/>
                  </a:lnTo>
                  <a:cubicBezTo>
                    <a:pt x="2228921" y="3385309"/>
                    <a:pt x="2190692" y="3387096"/>
                    <a:pt x="2152650" y="3390900"/>
                  </a:cubicBezTo>
                  <a:cubicBezTo>
                    <a:pt x="2127179" y="3393447"/>
                    <a:pt x="2101907" y="3397745"/>
                    <a:pt x="2076450" y="3400425"/>
                  </a:cubicBezTo>
                  <a:cubicBezTo>
                    <a:pt x="2041574" y="3404096"/>
                    <a:pt x="2006600" y="3406775"/>
                    <a:pt x="1971675" y="3409950"/>
                  </a:cubicBezTo>
                  <a:cubicBezTo>
                    <a:pt x="1847850" y="3406775"/>
                    <a:pt x="1723779" y="3408851"/>
                    <a:pt x="1600200" y="3400425"/>
                  </a:cubicBezTo>
                  <a:cubicBezTo>
                    <a:pt x="1583142" y="3399262"/>
                    <a:pt x="1568584" y="3387378"/>
                    <a:pt x="1552575" y="3381375"/>
                  </a:cubicBezTo>
                  <a:cubicBezTo>
                    <a:pt x="1505495" y="3363720"/>
                    <a:pt x="1541303" y="3380501"/>
                    <a:pt x="1504950" y="3362325"/>
                  </a:cubicBezTo>
                </a:path>
              </a:pathLst>
            </a:custGeom>
            <a:solidFill>
              <a:srgbClr val="F4CDC4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053504" y="2156705"/>
              <a:ext cx="11917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 are here 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72" y="1292766"/>
            <a:ext cx="1026682" cy="99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4" grpId="0" animBg="1"/>
      <p:bldP spid="1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99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166938"/>
            <a:ext cx="9144000" cy="449262"/>
          </a:xfrm>
          <a:prstGeom prst="rect">
            <a:avLst/>
          </a:prstGeom>
          <a:solidFill>
            <a:srgbClr val="E3826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TextBox 3"/>
          <p:cNvSpPr>
            <a:spLocks noChangeArrowheads="1"/>
          </p:cNvSpPr>
          <p:nvPr/>
        </p:nvSpPr>
        <p:spPr bwMode="auto">
          <a:xfrm>
            <a:off x="26988" y="-1433512"/>
            <a:ext cx="3674324" cy="807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520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3578226" y="2155825"/>
            <a:ext cx="5178425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SOLUTIONS &amp; PRODUCT DESIGN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6052161" y="1397001"/>
            <a:ext cx="2704490" cy="74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PART THREE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" name="矩形 24"/>
          <p:cNvSpPr>
            <a:spLocks noChangeArrowheads="1"/>
          </p:cNvSpPr>
          <p:nvPr/>
        </p:nvSpPr>
        <p:spPr bwMode="auto">
          <a:xfrm>
            <a:off x="3536950" y="2692400"/>
            <a:ext cx="521970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We figure out some</a:t>
            </a:r>
            <a:r>
              <a:rPr lang="zh-TW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TW" sz="11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solution to solve current problems, and then have a demo video to show the simulation</a:t>
            </a:r>
            <a:r>
              <a:rPr lang="en-US" altLang="zh-TW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altLang="zh-TW" sz="1100" dirty="0" smtClean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19"/>
          <p:cNvSpPr/>
          <p:nvPr/>
        </p:nvSpPr>
        <p:spPr>
          <a:xfrm>
            <a:off x="-29031" y="0"/>
            <a:ext cx="5033079" cy="5163863"/>
          </a:xfrm>
          <a:prstGeom prst="rect">
            <a:avLst/>
          </a:prstGeom>
          <a:solidFill>
            <a:srgbClr val="D4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210741" y="0"/>
            <a:ext cx="79772" cy="540544"/>
            <a:chOff x="0" y="0"/>
            <a:chExt cx="105725" cy="721610"/>
          </a:xfrm>
        </p:grpSpPr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Box 6"/>
          <p:cNvSpPr>
            <a:spLocks noChangeArrowheads="1"/>
          </p:cNvSpPr>
          <p:nvPr/>
        </p:nvSpPr>
        <p:spPr bwMode="auto">
          <a:xfrm>
            <a:off x="357188" y="72628"/>
            <a:ext cx="29027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500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SOLUTIONS</a:t>
            </a:r>
            <a:r>
              <a:rPr lang="zh-TW" altLang="en-US" sz="1500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TW" sz="1500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&amp;</a:t>
            </a:r>
            <a:r>
              <a:rPr lang="zh-TW" altLang="en-US" sz="1500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5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PRODUCT </a:t>
            </a:r>
            <a:r>
              <a:rPr lang="en-US" altLang="zh-CN" sz="1500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DESIGN</a:t>
            </a:r>
            <a:endParaRPr lang="zh-CN" altLang="en-US" sz="15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357188" y="322660"/>
            <a:ext cx="29027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Key features we use to solve problems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直接连接符 7"/>
          <p:cNvSpPr>
            <a:spLocks noChangeShapeType="1"/>
          </p:cNvSpPr>
          <p:nvPr/>
        </p:nvSpPr>
        <p:spPr bwMode="auto">
          <a:xfrm>
            <a:off x="390525" y="510779"/>
            <a:ext cx="2633663" cy="1190"/>
          </a:xfrm>
          <a:prstGeom prst="line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CuadroTexto 7"/>
          <p:cNvSpPr txBox="1"/>
          <p:nvPr/>
        </p:nvSpPr>
        <p:spPr>
          <a:xfrm>
            <a:off x="5499491" y="1419622"/>
            <a:ext cx="3859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Our </a:t>
            </a:r>
            <a:r>
              <a:rPr lang="es-MX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Solutions</a:t>
            </a:r>
            <a:endParaRPr lang="es-MX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CuadroTexto 9"/>
          <p:cNvSpPr txBox="1"/>
          <p:nvPr/>
        </p:nvSpPr>
        <p:spPr>
          <a:xfrm>
            <a:off x="6350099" y="3130892"/>
            <a:ext cx="2963499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Smooth juncture</a:t>
            </a:r>
            <a:endParaRPr lang="es-MX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ángulo redondeado 10"/>
          <p:cNvSpPr/>
          <p:nvPr/>
        </p:nvSpPr>
        <p:spPr>
          <a:xfrm rot="2700000">
            <a:off x="5913967" y="3181441"/>
            <a:ext cx="221237" cy="221237"/>
          </a:xfrm>
          <a:prstGeom prst="roundRect">
            <a:avLst/>
          </a:prstGeom>
          <a:solidFill>
            <a:srgbClr val="DB6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26" name="Rectángulo redondeado 11"/>
          <p:cNvSpPr/>
          <p:nvPr/>
        </p:nvSpPr>
        <p:spPr>
          <a:xfrm rot="2700000">
            <a:off x="5919303" y="2691394"/>
            <a:ext cx="221237" cy="221237"/>
          </a:xfrm>
          <a:prstGeom prst="roundRect">
            <a:avLst/>
          </a:prstGeom>
          <a:solidFill>
            <a:srgbClr val="88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27" name="Rectángulo redondeado 12"/>
          <p:cNvSpPr/>
          <p:nvPr/>
        </p:nvSpPr>
        <p:spPr>
          <a:xfrm rot="2700000">
            <a:off x="5913964" y="2170876"/>
            <a:ext cx="221237" cy="221237"/>
          </a:xfrm>
          <a:prstGeom prst="roundRect">
            <a:avLst/>
          </a:prstGeom>
          <a:solidFill>
            <a:srgbClr val="461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31" name="Rectángulo 17"/>
          <p:cNvSpPr/>
          <p:nvPr/>
        </p:nvSpPr>
        <p:spPr>
          <a:xfrm>
            <a:off x="6350100" y="2136105"/>
            <a:ext cx="296349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MX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All-in-one Retouch</a:t>
            </a:r>
            <a:endParaRPr lang="es-MX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2" name="Rectángulo 18"/>
          <p:cNvSpPr/>
          <p:nvPr/>
        </p:nvSpPr>
        <p:spPr>
          <a:xfrm>
            <a:off x="6350099" y="2639535"/>
            <a:ext cx="296349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Suitable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Insole</a:t>
            </a:r>
            <a:endParaRPr lang="es-MX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组合 42"/>
          <p:cNvGrpSpPr/>
          <p:nvPr/>
        </p:nvGrpSpPr>
        <p:grpSpPr>
          <a:xfrm>
            <a:off x="-1424992" y="916242"/>
            <a:ext cx="6264696" cy="3967317"/>
            <a:chOff x="5810248" y="2311751"/>
            <a:chExt cx="5538035" cy="3342776"/>
          </a:xfrm>
        </p:grpSpPr>
        <p:grpSp>
          <p:nvGrpSpPr>
            <p:cNvPr id="35" name="Group 52"/>
            <p:cNvGrpSpPr/>
            <p:nvPr/>
          </p:nvGrpSpPr>
          <p:grpSpPr>
            <a:xfrm>
              <a:off x="5810248" y="2311751"/>
              <a:ext cx="5538035" cy="3342776"/>
              <a:chOff x="336947" y="1950447"/>
              <a:chExt cx="6745544" cy="4071635"/>
            </a:xfrm>
          </p:grpSpPr>
          <p:pic>
            <p:nvPicPr>
              <p:cNvPr id="37" name="Picture 5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38" name="Rectangle 54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6478337" y="2438401"/>
              <a:ext cx="4214449" cy="2743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Rectángulo redondeado 10"/>
          <p:cNvSpPr/>
          <p:nvPr/>
        </p:nvSpPr>
        <p:spPr>
          <a:xfrm rot="2700000">
            <a:off x="5913964" y="3701957"/>
            <a:ext cx="221237" cy="221237"/>
          </a:xfrm>
          <a:prstGeom prst="roundRect">
            <a:avLst/>
          </a:prstGeom>
          <a:solidFill>
            <a:srgbClr val="FC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pic>
        <p:nvPicPr>
          <p:cNvPr id="3" name="video-14871562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4143" t="7461" r="33371" b="7119"/>
          <a:stretch/>
        </p:blipFill>
        <p:spPr>
          <a:xfrm>
            <a:off x="-684584" y="1034780"/>
            <a:ext cx="4810217" cy="3377405"/>
          </a:xfrm>
          <a:prstGeom prst="rect">
            <a:avLst/>
          </a:prstGeom>
        </p:spPr>
      </p:pic>
      <p:sp>
        <p:nvSpPr>
          <p:cNvPr id="28" name="CuadroTexto 9"/>
          <p:cNvSpPr txBox="1"/>
          <p:nvPr/>
        </p:nvSpPr>
        <p:spPr>
          <a:xfrm>
            <a:off x="6350098" y="3620306"/>
            <a:ext cx="2963499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s-MX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Adjustable range</a:t>
            </a:r>
          </a:p>
        </p:txBody>
      </p:sp>
      <p:sp>
        <p:nvSpPr>
          <p:cNvPr id="29" name="CuadroTexto 9"/>
          <p:cNvSpPr txBox="1"/>
          <p:nvPr/>
        </p:nvSpPr>
        <p:spPr>
          <a:xfrm>
            <a:off x="6350098" y="3917823"/>
            <a:ext cx="2963499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s-MX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4-7 cm </a:t>
            </a:r>
          </a:p>
        </p:txBody>
      </p:sp>
    </p:spTree>
    <p:extLst>
      <p:ext uri="{BB962C8B-B14F-4D97-AF65-F5344CB8AC3E}">
        <p14:creationId xmlns:p14="http://schemas.microsoft.com/office/powerpoint/2010/main" val="1397288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字方塊 58"/>
          <p:cNvSpPr txBox="1"/>
          <p:nvPr/>
        </p:nvSpPr>
        <p:spPr>
          <a:xfrm>
            <a:off x="4184960" y="3310310"/>
            <a:ext cx="1304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A38279"/>
                </a:solidFill>
                <a:latin typeface="Impact" panose="020B0806030902050204" pitchFamily="34" charset="0"/>
              </a:rPr>
              <a:t>NT$2500-3000</a:t>
            </a:r>
            <a:endParaRPr lang="zh-TW" altLang="en-US" sz="1400" dirty="0">
              <a:solidFill>
                <a:srgbClr val="A38279"/>
              </a:solidFill>
              <a:latin typeface="Impact" panose="020B0806030902050204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4678735" y="2476774"/>
            <a:ext cx="1304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BAA68C"/>
                </a:solidFill>
                <a:latin typeface="Impact" panose="020B0806030902050204" pitchFamily="34" charset="0"/>
              </a:rPr>
              <a:t>NT$2500-3000</a:t>
            </a:r>
            <a:endParaRPr lang="zh-TW" altLang="en-US" sz="1400" dirty="0">
              <a:solidFill>
                <a:srgbClr val="BAA68C"/>
              </a:solidFill>
              <a:latin typeface="Impact" panose="020B0806030902050204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43055" y="4355943"/>
            <a:ext cx="1264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AD7264"/>
                </a:solidFill>
                <a:latin typeface="Impact" panose="020B0806030902050204" pitchFamily="34" charset="0"/>
              </a:rPr>
              <a:t>NT$2000-2500</a:t>
            </a:r>
            <a:endParaRPr lang="zh-TW" altLang="en-US" sz="1400" dirty="0">
              <a:solidFill>
                <a:srgbClr val="AD7264"/>
              </a:solidFill>
              <a:latin typeface="Impact" panose="020B0806030902050204" pitchFamily="34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7572002" y="1823278"/>
            <a:ext cx="1270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 smtClean="0">
                <a:solidFill>
                  <a:srgbClr val="5E202A"/>
                </a:solidFill>
                <a:latin typeface="Impact" panose="020B0806030902050204" pitchFamily="34" charset="0"/>
              </a:rPr>
              <a:t>NT$1000-1500</a:t>
            </a:r>
            <a:endParaRPr lang="zh-TW" altLang="en-US" sz="1400" dirty="0">
              <a:solidFill>
                <a:srgbClr val="5E202A"/>
              </a:solidFill>
              <a:latin typeface="Impact" panose="020B0806030902050204" pitchFamily="34" charset="0"/>
            </a:endParaRPr>
          </a:p>
        </p:txBody>
      </p:sp>
      <p:sp>
        <p:nvSpPr>
          <p:cNvPr id="8" name="拱形 7"/>
          <p:cNvSpPr/>
          <p:nvPr/>
        </p:nvSpPr>
        <p:spPr>
          <a:xfrm rot="10800000">
            <a:off x="1115617" y="1635646"/>
            <a:ext cx="2664296" cy="2664296"/>
          </a:xfrm>
          <a:prstGeom prst="blockArc">
            <a:avLst>
              <a:gd name="adj1" fmla="val 6098354"/>
              <a:gd name="adj2" fmla="val 8464352"/>
              <a:gd name="adj3" fmla="val 15993"/>
            </a:avLst>
          </a:prstGeom>
          <a:solidFill>
            <a:srgbClr val="E99A87"/>
          </a:solidFill>
          <a:ln>
            <a:noFill/>
          </a:ln>
          <a:scene3d>
            <a:camera prst="perspectiveRelaxedModerately" fov="3000000">
              <a:rot lat="2020488" lon="1164152" rev="653184"/>
            </a:camera>
            <a:lightRig rig="chilly" dir="t"/>
          </a:scene3d>
          <a:sp3d extrusionH="6985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拱形 6"/>
          <p:cNvSpPr/>
          <p:nvPr/>
        </p:nvSpPr>
        <p:spPr>
          <a:xfrm>
            <a:off x="1475656" y="1347614"/>
            <a:ext cx="2664296" cy="2664296"/>
          </a:xfrm>
          <a:prstGeom prst="blockArc">
            <a:avLst>
              <a:gd name="adj1" fmla="val 19403424"/>
              <a:gd name="adj2" fmla="val 16659164"/>
              <a:gd name="adj3" fmla="val 22427"/>
            </a:avLst>
          </a:prstGeom>
          <a:solidFill>
            <a:srgbClr val="8F313C"/>
          </a:solidFill>
          <a:ln>
            <a:noFill/>
          </a:ln>
          <a:scene3d>
            <a:camera prst="perspectiveRelaxedModerately">
              <a:rot lat="20000705" lon="19913760" rev="948009"/>
            </a:camera>
            <a:lightRig rig="chilly" dir="t"/>
          </a:scene3d>
          <a:sp3d extrusionH="127000">
            <a:bevelT w="0" h="0"/>
            <a:bevelB w="0" h="0"/>
            <a:extrusionClr>
              <a:srgbClr val="9C3A46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25827" y="845298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Would You </a:t>
            </a:r>
          </a:p>
          <a:p>
            <a:r>
              <a:rPr lang="en-US" altLang="zh-TW" dirty="0" smtClean="0">
                <a:solidFill>
                  <a:srgbClr val="943543"/>
                </a:solidFill>
                <a:latin typeface="Impact" panose="020B0806030902050204" pitchFamily="34" charset="0"/>
              </a:rPr>
              <a:t>Buy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 our product?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1403648" y="3147814"/>
            <a:ext cx="432048" cy="288032"/>
          </a:xfrm>
          <a:prstGeom prst="line">
            <a:avLst/>
          </a:prstGeom>
          <a:ln w="19050">
            <a:solidFill>
              <a:srgbClr val="8D303E"/>
            </a:solidFill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36789" y="3352049"/>
            <a:ext cx="60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Impact" panose="020B0806030902050204" pitchFamily="34" charset="0"/>
              </a:rPr>
              <a:t>Yes</a:t>
            </a:r>
            <a:endParaRPr lang="zh-TW" altLang="en-US" dirty="0">
              <a:latin typeface="Impact" panose="020B0806030902050204" pitchFamily="34" charset="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678482" y="3389370"/>
            <a:ext cx="519838" cy="509583"/>
            <a:chOff x="6228184" y="3959876"/>
            <a:chExt cx="519838" cy="509583"/>
          </a:xfrm>
        </p:grpSpPr>
        <p:sp>
          <p:nvSpPr>
            <p:cNvPr id="14" name="橢圓 13"/>
            <p:cNvSpPr/>
            <p:nvPr/>
          </p:nvSpPr>
          <p:spPr>
            <a:xfrm>
              <a:off x="6273188" y="395987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流程圖: 延遲 14"/>
            <p:cNvSpPr/>
            <p:nvPr/>
          </p:nvSpPr>
          <p:spPr>
            <a:xfrm rot="16200000">
              <a:off x="6291625" y="4116845"/>
              <a:ext cx="179150" cy="306032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心形 15"/>
            <p:cNvSpPr/>
            <p:nvPr/>
          </p:nvSpPr>
          <p:spPr>
            <a:xfrm>
              <a:off x="6489212" y="4258185"/>
              <a:ext cx="258810" cy="211274"/>
            </a:xfrm>
            <a:prstGeom prst="heart">
              <a:avLst/>
            </a:prstGeom>
            <a:solidFill>
              <a:srgbClr val="9C3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TextBox 6"/>
          <p:cNvSpPr>
            <a:spLocks noChangeArrowheads="1"/>
          </p:cNvSpPr>
          <p:nvPr/>
        </p:nvSpPr>
        <p:spPr bwMode="auto">
          <a:xfrm>
            <a:off x="357188" y="72628"/>
            <a:ext cx="29027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5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Questionnaire</a:t>
            </a:r>
            <a:endParaRPr lang="zh-CN" altLang="en-US" sz="15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22" name="组合 1"/>
          <p:cNvGrpSpPr>
            <a:grpSpLocks/>
          </p:cNvGrpSpPr>
          <p:nvPr/>
        </p:nvGrpSpPr>
        <p:grpSpPr bwMode="auto">
          <a:xfrm>
            <a:off x="210741" y="0"/>
            <a:ext cx="79772" cy="540544"/>
            <a:chOff x="0" y="0"/>
            <a:chExt cx="105725" cy="721610"/>
          </a:xfrm>
        </p:grpSpPr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24" name="矩形 23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5" name="矩形 11"/>
          <p:cNvSpPr>
            <a:spLocks noChangeArrowheads="1"/>
          </p:cNvSpPr>
          <p:nvPr/>
        </p:nvSpPr>
        <p:spPr bwMode="auto">
          <a:xfrm>
            <a:off x="357188" y="322660"/>
            <a:ext cx="29027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8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Data collected from people</a:t>
            </a:r>
            <a:endParaRPr lang="zh-CN" altLang="en-US" sz="8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直接连接符 7"/>
          <p:cNvSpPr>
            <a:spLocks noChangeShapeType="1"/>
          </p:cNvSpPr>
          <p:nvPr/>
        </p:nvSpPr>
        <p:spPr bwMode="auto">
          <a:xfrm>
            <a:off x="390525" y="510779"/>
            <a:ext cx="2633663" cy="1190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261103" y="2396231"/>
            <a:ext cx="133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Impact" panose="020B0806030902050204" pitchFamily="34" charset="0"/>
              </a:rPr>
              <a:t>88.7</a:t>
            </a:r>
            <a:r>
              <a:rPr lang="en-US" altLang="zh-TW" sz="2400" dirty="0" smtClean="0">
                <a:latin typeface="Impact" panose="020B0806030902050204" pitchFamily="34" charset="0"/>
              </a:rPr>
              <a:t>%</a:t>
            </a:r>
            <a:endParaRPr lang="zh-TW" altLang="en-US" sz="2400" dirty="0">
              <a:latin typeface="Impact" panose="020B0806030902050204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48623" y="845298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pc="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How much would you </a:t>
            </a:r>
          </a:p>
          <a:p>
            <a:r>
              <a:rPr lang="en-US" altLang="zh-TW" spc="30" dirty="0" smtClean="0">
                <a:solidFill>
                  <a:srgbClr val="943543"/>
                </a:solidFill>
                <a:latin typeface="Impact" panose="020B0806030902050204" pitchFamily="34" charset="0"/>
              </a:rPr>
              <a:t>Pay</a:t>
            </a:r>
            <a:r>
              <a:rPr lang="en-US" altLang="zh-TW" spc="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 for our product?</a:t>
            </a:r>
            <a:endParaRPr lang="zh-TW" altLang="en-US" spc="3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0" name="圓形圖 29"/>
          <p:cNvSpPr/>
          <p:nvPr/>
        </p:nvSpPr>
        <p:spPr>
          <a:xfrm>
            <a:off x="5203059" y="2061369"/>
            <a:ext cx="2450549" cy="2450549"/>
          </a:xfrm>
          <a:prstGeom prst="pie">
            <a:avLst>
              <a:gd name="adj1" fmla="val 16212952"/>
              <a:gd name="adj2" fmla="val 172425"/>
            </a:avLst>
          </a:prstGeom>
          <a:solidFill>
            <a:srgbClr val="8D303E"/>
          </a:solidFill>
          <a:ln>
            <a:noFill/>
          </a:ln>
          <a:scene3d>
            <a:camera prst="isometricTopUp">
              <a:rot lat="18717502" lon="20816861" rev="2242758"/>
            </a:camera>
            <a:lightRig rig="threePt" dir="t">
              <a:rot lat="0" lon="0" rev="10200000"/>
            </a:lightRig>
          </a:scene3d>
          <a:sp3d extrusionH="114300">
            <a:extrusionClr>
              <a:srgbClr val="91324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/>
          </a:p>
        </p:txBody>
      </p:sp>
      <p:sp>
        <p:nvSpPr>
          <p:cNvPr id="31" name="圓形圖 30"/>
          <p:cNvSpPr/>
          <p:nvPr/>
        </p:nvSpPr>
        <p:spPr>
          <a:xfrm>
            <a:off x="5095562" y="2382254"/>
            <a:ext cx="2450549" cy="2450549"/>
          </a:xfrm>
          <a:prstGeom prst="pie">
            <a:avLst>
              <a:gd name="adj1" fmla="val 15555956"/>
              <a:gd name="adj2" fmla="val 16136325"/>
            </a:avLst>
          </a:prstGeom>
          <a:solidFill>
            <a:srgbClr val="FDEADA"/>
          </a:solidFill>
          <a:ln>
            <a:noFill/>
          </a:ln>
          <a:scene3d>
            <a:camera prst="isometricTopUp">
              <a:rot lat="18717502" lon="20816861" rev="2242758"/>
            </a:camera>
            <a:lightRig rig="threePt" dir="t">
              <a:rot lat="0" lon="0" rev="2400000"/>
            </a:lightRig>
          </a:scene3d>
          <a:sp3d extrusionH="114300" prstMaterial="matte">
            <a:extrusionClr>
              <a:srgbClr val="FFF3E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/>
          </a:p>
        </p:txBody>
      </p:sp>
      <p:sp>
        <p:nvSpPr>
          <p:cNvPr id="33" name="圓形圖 32"/>
          <p:cNvSpPr/>
          <p:nvPr/>
        </p:nvSpPr>
        <p:spPr>
          <a:xfrm>
            <a:off x="6003615" y="1810838"/>
            <a:ext cx="2450549" cy="2450549"/>
          </a:xfrm>
          <a:prstGeom prst="pie">
            <a:avLst>
              <a:gd name="adj1" fmla="val 249797"/>
              <a:gd name="adj2" fmla="val 8646155"/>
            </a:avLst>
          </a:prstGeom>
          <a:solidFill>
            <a:srgbClr val="C0504D"/>
          </a:solidFill>
          <a:ln>
            <a:noFill/>
          </a:ln>
          <a:scene3d>
            <a:camera prst="isometricTopUp">
              <a:rot lat="18717502" lon="20816861" rev="2242758"/>
            </a:camera>
            <a:lightRig rig="threePt" dir="t">
              <a:rot lat="0" lon="0" rev="600000"/>
            </a:lightRig>
          </a:scene3d>
          <a:sp3d extrusionH="114300">
            <a:extrusionClr>
              <a:srgbClr val="C7525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/>
          </a:p>
        </p:txBody>
      </p:sp>
      <p:sp>
        <p:nvSpPr>
          <p:cNvPr id="34" name="圓形圖 33"/>
          <p:cNvSpPr/>
          <p:nvPr/>
        </p:nvSpPr>
        <p:spPr>
          <a:xfrm>
            <a:off x="5495840" y="2703139"/>
            <a:ext cx="2450549" cy="2450549"/>
          </a:xfrm>
          <a:prstGeom prst="pie">
            <a:avLst>
              <a:gd name="adj1" fmla="val 8710622"/>
              <a:gd name="adj2" fmla="val 14181014"/>
            </a:avLst>
          </a:prstGeom>
          <a:solidFill>
            <a:srgbClr val="E99A87"/>
          </a:solidFill>
          <a:ln>
            <a:noFill/>
          </a:ln>
          <a:scene3d>
            <a:camera prst="isometricTopUp">
              <a:rot lat="18717502" lon="20816861" rev="2242758"/>
            </a:camera>
            <a:lightRig rig="threePt" dir="t">
              <a:rot lat="0" lon="0" rev="0"/>
            </a:lightRig>
          </a:scene3d>
          <a:sp3d extrusionH="114300">
            <a:extrusionClr>
              <a:srgbClr val="F39F8B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/>
          </a:p>
        </p:txBody>
      </p:sp>
      <p:sp>
        <p:nvSpPr>
          <p:cNvPr id="35" name="圓形圖 34"/>
          <p:cNvSpPr/>
          <p:nvPr/>
        </p:nvSpPr>
        <p:spPr>
          <a:xfrm>
            <a:off x="5141410" y="2632785"/>
            <a:ext cx="2450549" cy="2450549"/>
          </a:xfrm>
          <a:prstGeom prst="pie">
            <a:avLst>
              <a:gd name="adj1" fmla="val 14161513"/>
              <a:gd name="adj2" fmla="val 15493528"/>
            </a:avLst>
          </a:prstGeom>
          <a:solidFill>
            <a:srgbClr val="F1CBC1"/>
          </a:solidFill>
          <a:ln>
            <a:noFill/>
          </a:ln>
          <a:scene3d>
            <a:camera prst="isometricTopUp">
              <a:rot lat="18717502" lon="20816861" rev="2242758"/>
            </a:camera>
            <a:lightRig rig="threePt" dir="t">
              <a:rot lat="0" lon="0" rev="6000000"/>
            </a:lightRig>
          </a:scene3d>
          <a:sp3d extrusionH="114300">
            <a:extrusionClr>
              <a:srgbClr val="FBD3C9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/>
          </a:p>
        </p:txBody>
      </p:sp>
      <p:cxnSp>
        <p:nvCxnSpPr>
          <p:cNvPr id="5" name="直線接點 4"/>
          <p:cNvCxnSpPr/>
          <p:nvPr/>
        </p:nvCxnSpPr>
        <p:spPr>
          <a:xfrm flipH="1" flipV="1">
            <a:off x="7051459" y="4020750"/>
            <a:ext cx="517576" cy="395217"/>
          </a:xfrm>
          <a:prstGeom prst="line">
            <a:avLst/>
          </a:prstGeom>
          <a:ln w="19050">
            <a:solidFill>
              <a:srgbClr val="FF8C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5516633" y="4292826"/>
            <a:ext cx="298185" cy="367156"/>
          </a:xfrm>
          <a:prstGeom prst="line">
            <a:avLst/>
          </a:prstGeom>
          <a:ln w="19050">
            <a:solidFill>
              <a:srgbClr val="CC7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7624340" y="4134910"/>
            <a:ext cx="1340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8D3938"/>
                </a:solidFill>
                <a:latin typeface="Impact" panose="020B0806030902050204" pitchFamily="34" charset="0"/>
              </a:rPr>
              <a:t>NT$1500-2000</a:t>
            </a:r>
            <a:endParaRPr lang="zh-TW" altLang="en-US" sz="1400" dirty="0">
              <a:solidFill>
                <a:srgbClr val="8D3938"/>
              </a:solidFill>
              <a:latin typeface="Impact" panose="020B0806030902050204" pitchFamily="34" charset="0"/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7567259" y="4415967"/>
            <a:ext cx="1266035" cy="0"/>
          </a:xfrm>
          <a:prstGeom prst="line">
            <a:avLst/>
          </a:prstGeom>
          <a:ln w="19050">
            <a:solidFill>
              <a:srgbClr val="FF8C8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>
            <a:off x="4342040" y="4656314"/>
            <a:ext cx="1174596" cy="0"/>
          </a:xfrm>
          <a:prstGeom prst="line">
            <a:avLst/>
          </a:prstGeom>
          <a:ln w="19050">
            <a:solidFill>
              <a:srgbClr val="CC7E7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4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861" y="899631"/>
            <a:ext cx="587199" cy="512360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8160095" y="3875330"/>
            <a:ext cx="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8D3938"/>
                </a:solidFill>
                <a:latin typeface="Impact" panose="020B0806030902050204" pitchFamily="34" charset="0"/>
              </a:rPr>
              <a:t>39.2</a:t>
            </a:r>
            <a:r>
              <a:rPr lang="en-US" altLang="zh-TW" sz="1400" dirty="0" smtClean="0">
                <a:solidFill>
                  <a:srgbClr val="8D3938"/>
                </a:solidFill>
                <a:latin typeface="Impact" panose="020B0806030902050204" pitchFamily="34" charset="0"/>
              </a:rPr>
              <a:t>%</a:t>
            </a:r>
            <a:endParaRPr lang="zh-TW" altLang="en-US" sz="1400" dirty="0">
              <a:solidFill>
                <a:srgbClr val="8D3938"/>
              </a:solidFill>
              <a:latin typeface="Impact" panose="020B0806030902050204" pitchFamily="34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351107" y="4087560"/>
            <a:ext cx="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AD7264"/>
                </a:solidFill>
                <a:latin typeface="Impact" panose="020B0806030902050204" pitchFamily="34" charset="0"/>
              </a:rPr>
              <a:t>25.4</a:t>
            </a:r>
            <a:r>
              <a:rPr lang="en-US" altLang="zh-TW" sz="1400" dirty="0" smtClean="0">
                <a:solidFill>
                  <a:srgbClr val="AD7264"/>
                </a:solidFill>
                <a:latin typeface="Impact" panose="020B0806030902050204" pitchFamily="34" charset="0"/>
              </a:rPr>
              <a:t>%</a:t>
            </a:r>
            <a:endParaRPr lang="zh-TW" altLang="en-US" sz="1400" dirty="0">
              <a:solidFill>
                <a:srgbClr val="AD7264"/>
              </a:solidFill>
              <a:latin typeface="Impact" panose="020B0806030902050204" pitchFamily="34" charset="0"/>
            </a:endParaRPr>
          </a:p>
        </p:txBody>
      </p:sp>
      <p:cxnSp>
        <p:nvCxnSpPr>
          <p:cNvPr id="50" name="直線接點 49"/>
          <p:cNvCxnSpPr/>
          <p:nvPr/>
        </p:nvCxnSpPr>
        <p:spPr>
          <a:xfrm flipH="1">
            <a:off x="7266651" y="2109618"/>
            <a:ext cx="298185" cy="367156"/>
          </a:xfrm>
          <a:prstGeom prst="line">
            <a:avLst/>
          </a:prstGeom>
          <a:ln w="19050">
            <a:solidFill>
              <a:srgbClr val="943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8079403" y="1563638"/>
            <a:ext cx="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 smtClean="0">
                <a:solidFill>
                  <a:srgbClr val="5E202A"/>
                </a:solidFill>
                <a:latin typeface="Impact" panose="020B0806030902050204" pitchFamily="34" charset="0"/>
              </a:rPr>
              <a:t>26</a:t>
            </a:r>
            <a:r>
              <a:rPr lang="en-US" altLang="zh-TW" sz="1400" dirty="0" smtClean="0">
                <a:solidFill>
                  <a:srgbClr val="5E202A"/>
                </a:solidFill>
                <a:latin typeface="Impact" panose="020B0806030902050204" pitchFamily="34" charset="0"/>
              </a:rPr>
              <a:t>%</a:t>
            </a:r>
            <a:endParaRPr lang="zh-TW" altLang="en-US" sz="1400" dirty="0">
              <a:solidFill>
                <a:srgbClr val="5E202A"/>
              </a:solidFill>
              <a:latin typeface="Impact" panose="020B0806030902050204" pitchFamily="34" charset="0"/>
            </a:endParaRPr>
          </a:p>
        </p:txBody>
      </p:sp>
      <p:cxnSp>
        <p:nvCxnSpPr>
          <p:cNvPr id="54" name="直線接點 53"/>
          <p:cNvCxnSpPr/>
          <p:nvPr/>
        </p:nvCxnSpPr>
        <p:spPr>
          <a:xfrm flipH="1">
            <a:off x="5371336" y="3291830"/>
            <a:ext cx="280784" cy="296149"/>
          </a:xfrm>
          <a:prstGeom prst="line">
            <a:avLst/>
          </a:prstGeom>
          <a:ln w="19050">
            <a:solidFill>
              <a:srgbClr val="D2A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7564836" y="2109618"/>
            <a:ext cx="1245854" cy="0"/>
          </a:xfrm>
          <a:prstGeom prst="line">
            <a:avLst/>
          </a:prstGeom>
          <a:ln w="19050">
            <a:solidFill>
              <a:srgbClr val="94354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H="1">
            <a:off x="4203884" y="3587979"/>
            <a:ext cx="1174596" cy="0"/>
          </a:xfrm>
          <a:prstGeom prst="line">
            <a:avLst/>
          </a:prstGeom>
          <a:ln w="19050">
            <a:solidFill>
              <a:srgbClr val="D2A49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4193012" y="3041927"/>
            <a:ext cx="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A38279"/>
                </a:solidFill>
                <a:latin typeface="Impact" panose="020B0806030902050204" pitchFamily="34" charset="0"/>
              </a:rPr>
              <a:t>6.6</a:t>
            </a:r>
            <a:r>
              <a:rPr lang="en-US" altLang="zh-TW" sz="1400" dirty="0" smtClean="0">
                <a:solidFill>
                  <a:srgbClr val="A38279"/>
                </a:solidFill>
                <a:latin typeface="Impact" panose="020B0806030902050204" pitchFamily="34" charset="0"/>
              </a:rPr>
              <a:t>%</a:t>
            </a:r>
            <a:endParaRPr lang="zh-TW" altLang="en-US" sz="1400" dirty="0">
              <a:solidFill>
                <a:srgbClr val="A38279"/>
              </a:solidFill>
              <a:latin typeface="Impact" panose="020B0806030902050204" pitchFamily="34" charset="0"/>
            </a:endParaRPr>
          </a:p>
        </p:txBody>
      </p:sp>
      <p:cxnSp>
        <p:nvCxnSpPr>
          <p:cNvPr id="62" name="直線接點 61"/>
          <p:cNvCxnSpPr/>
          <p:nvPr/>
        </p:nvCxnSpPr>
        <p:spPr>
          <a:xfrm flipH="1">
            <a:off x="4716016" y="2776737"/>
            <a:ext cx="1174596" cy="0"/>
          </a:xfrm>
          <a:prstGeom prst="line">
            <a:avLst/>
          </a:prstGeom>
          <a:ln w="19050">
            <a:solidFill>
              <a:srgbClr val="D4CFB4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4686787" y="2208391"/>
            <a:ext cx="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BAA68C"/>
                </a:solidFill>
                <a:latin typeface="Impact" panose="020B0806030902050204" pitchFamily="34" charset="0"/>
              </a:rPr>
              <a:t>2.8</a:t>
            </a:r>
            <a:r>
              <a:rPr lang="en-US" altLang="zh-TW" sz="1400" dirty="0" smtClean="0">
                <a:solidFill>
                  <a:srgbClr val="BAA68C"/>
                </a:solidFill>
                <a:latin typeface="Impact" panose="020B0806030902050204" pitchFamily="34" charset="0"/>
              </a:rPr>
              <a:t>%</a:t>
            </a:r>
            <a:endParaRPr lang="zh-TW" altLang="en-US" sz="1400" dirty="0">
              <a:solidFill>
                <a:srgbClr val="BAA68C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42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5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3" grpId="0"/>
      <p:bldP spid="40" grpId="0"/>
      <p:bldP spid="52" grpId="0"/>
      <p:bldP spid="8" grpId="0" animBg="1"/>
      <p:bldP spid="7" grpId="0" animBg="1"/>
      <p:bldP spid="10" grpId="0"/>
      <p:bldP spid="13" grpId="0"/>
      <p:bldP spid="27" grpId="0"/>
      <p:bldP spid="28" grpId="0"/>
      <p:bldP spid="30" grpId="0" animBg="1"/>
      <p:bldP spid="31" grpId="0" animBg="1"/>
      <p:bldP spid="33" grpId="0" animBg="1"/>
      <p:bldP spid="34" grpId="0" animBg="1"/>
      <p:bldP spid="35" grpId="0" animBg="1"/>
      <p:bldP spid="32" grpId="0"/>
      <p:bldP spid="47" grpId="0"/>
      <p:bldP spid="48" grpId="0"/>
      <p:bldP spid="53" grpId="0"/>
      <p:bldP spid="60" grpId="0"/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/>
          <p:cNvGrpSpPr/>
          <p:nvPr/>
        </p:nvGrpSpPr>
        <p:grpSpPr>
          <a:xfrm rot="20944216" flipH="1">
            <a:off x="3651784" y="70915"/>
            <a:ext cx="8628510" cy="5760574"/>
            <a:chOff x="2482702" y="-653026"/>
            <a:chExt cx="8628510" cy="5760574"/>
          </a:xfrm>
        </p:grpSpPr>
        <p:sp>
          <p:nvSpPr>
            <p:cNvPr id="36" name="梯形 35"/>
            <p:cNvSpPr/>
            <p:nvPr/>
          </p:nvSpPr>
          <p:spPr>
            <a:xfrm rot="10451516">
              <a:off x="2482702" y="-653026"/>
              <a:ext cx="8628510" cy="5435944"/>
            </a:xfrm>
            <a:prstGeom prst="trapezoid">
              <a:avLst/>
            </a:prstGeom>
            <a:solidFill>
              <a:srgbClr val="8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DD4C7"/>
                </a:solidFill>
              </a:endParaRPr>
            </a:p>
          </p:txBody>
        </p:sp>
        <p:sp>
          <p:nvSpPr>
            <p:cNvPr id="37" name="梯形 36"/>
            <p:cNvSpPr/>
            <p:nvPr/>
          </p:nvSpPr>
          <p:spPr>
            <a:xfrm rot="10800000">
              <a:off x="2902766" y="-47806"/>
              <a:ext cx="7704856" cy="5155354"/>
            </a:xfrm>
            <a:prstGeom prst="trapezoid">
              <a:avLst/>
            </a:prstGeom>
            <a:solidFill>
              <a:srgbClr val="A93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DD4C7"/>
                </a:solidFill>
              </a:endParaRPr>
            </a:p>
          </p:txBody>
        </p:sp>
      </p:grpSp>
      <p:sp>
        <p:nvSpPr>
          <p:cNvPr id="25" name="TextBox 6"/>
          <p:cNvSpPr>
            <a:spLocks noChangeArrowheads="1"/>
          </p:cNvSpPr>
          <p:nvPr/>
        </p:nvSpPr>
        <p:spPr bwMode="auto">
          <a:xfrm>
            <a:off x="3525837" y="483518"/>
            <a:ext cx="2477291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FCC7B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SOLUTIONS</a:t>
            </a:r>
            <a:endParaRPr lang="zh-CN" altLang="en-US" sz="3600" dirty="0">
              <a:solidFill>
                <a:srgbClr val="FCC7B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907227" y="1419622"/>
            <a:ext cx="2356058" cy="2648763"/>
            <a:chOff x="5829471" y="1422728"/>
            <a:chExt cx="2356058" cy="2648763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1" t="27273" r="14999" b="20227"/>
            <a:stretch/>
          </p:blipFill>
          <p:spPr>
            <a:xfrm>
              <a:off x="5979182" y="1422728"/>
              <a:ext cx="2016224" cy="1512168"/>
            </a:xfrm>
            <a:prstGeom prst="rect">
              <a:avLst/>
            </a:prstGeom>
          </p:spPr>
        </p:pic>
        <p:sp>
          <p:nvSpPr>
            <p:cNvPr id="24" name="TextBox 6"/>
            <p:cNvSpPr>
              <a:spLocks noChangeArrowheads="1"/>
            </p:cNvSpPr>
            <p:nvPr/>
          </p:nvSpPr>
          <p:spPr bwMode="auto">
            <a:xfrm>
              <a:off x="5829471" y="3078912"/>
              <a:ext cx="2356058" cy="992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Stability</a:t>
              </a:r>
            </a:p>
            <a:p>
              <a:pPr algn="ctr"/>
              <a:r>
                <a:rPr lang="en-US" altLang="zh-CN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Concern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7554666" y="3478823"/>
            <a:ext cx="1221809" cy="1074709"/>
            <a:chOff x="7709820" y="3120480"/>
            <a:chExt cx="1221809" cy="1074709"/>
          </a:xfrm>
        </p:grpSpPr>
        <p:sp>
          <p:nvSpPr>
            <p:cNvPr id="39" name="Rectangle 56"/>
            <p:cNvSpPr/>
            <p:nvPr/>
          </p:nvSpPr>
          <p:spPr>
            <a:xfrm>
              <a:off x="7709820" y="3856635"/>
              <a:ext cx="12218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rgbClr val="FDD4C7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Experiment</a:t>
              </a:r>
              <a:endParaRPr lang="en-US" altLang="zh-TW" sz="1600" dirty="0">
                <a:solidFill>
                  <a:srgbClr val="FDD4C7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822" y="3120480"/>
              <a:ext cx="736409" cy="736409"/>
            </a:xfrm>
            <a:prstGeom prst="rect">
              <a:avLst/>
            </a:prstGeom>
          </p:spPr>
        </p:pic>
      </p:grpSp>
      <p:grpSp>
        <p:nvGrpSpPr>
          <p:cNvPr id="52" name="群組 51"/>
          <p:cNvGrpSpPr/>
          <p:nvPr/>
        </p:nvGrpSpPr>
        <p:grpSpPr>
          <a:xfrm>
            <a:off x="5508104" y="3354019"/>
            <a:ext cx="1016625" cy="1199513"/>
            <a:chOff x="5608916" y="3216442"/>
            <a:chExt cx="1016625" cy="1199513"/>
          </a:xfrm>
        </p:grpSpPr>
        <p:sp>
          <p:nvSpPr>
            <p:cNvPr id="38" name="Rectangle 56"/>
            <p:cNvSpPr/>
            <p:nvPr/>
          </p:nvSpPr>
          <p:spPr>
            <a:xfrm>
              <a:off x="5608916" y="4077401"/>
              <a:ext cx="10166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rgbClr val="FDD4C7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Materials</a:t>
              </a:r>
              <a:endParaRPr lang="en-US" altLang="zh-TW" sz="1600" dirty="0">
                <a:solidFill>
                  <a:srgbClr val="FDD4C7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594" y="3216442"/>
              <a:ext cx="845268" cy="845268"/>
            </a:xfrm>
            <a:prstGeom prst="rect">
              <a:avLst/>
            </a:prstGeom>
          </p:spPr>
        </p:pic>
      </p:grpSp>
      <p:grpSp>
        <p:nvGrpSpPr>
          <p:cNvPr id="50" name="群組 49"/>
          <p:cNvGrpSpPr/>
          <p:nvPr/>
        </p:nvGrpSpPr>
        <p:grpSpPr>
          <a:xfrm>
            <a:off x="6372200" y="1722587"/>
            <a:ext cx="1298753" cy="1069244"/>
            <a:chOff x="6397348" y="1712682"/>
            <a:chExt cx="1298753" cy="1069244"/>
          </a:xfrm>
        </p:grpSpPr>
        <p:sp>
          <p:nvSpPr>
            <p:cNvPr id="44" name="Rectangle 56"/>
            <p:cNvSpPr/>
            <p:nvPr/>
          </p:nvSpPr>
          <p:spPr>
            <a:xfrm>
              <a:off x="6397348" y="2443372"/>
              <a:ext cx="12987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rgbClr val="FDD4C7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Calculations</a:t>
              </a:r>
              <a:endParaRPr lang="en-US" altLang="zh-TW" sz="1600" dirty="0">
                <a:solidFill>
                  <a:srgbClr val="FDD4C7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138" y="1712682"/>
              <a:ext cx="667174" cy="667174"/>
            </a:xfrm>
            <a:prstGeom prst="rect">
              <a:avLst/>
            </a:prstGeom>
          </p:spPr>
        </p:pic>
      </p:grpSp>
      <p:sp>
        <p:nvSpPr>
          <p:cNvPr id="19" name="TextBox 6"/>
          <p:cNvSpPr>
            <a:spLocks noChangeArrowheads="1"/>
          </p:cNvSpPr>
          <p:nvPr/>
        </p:nvSpPr>
        <p:spPr bwMode="auto">
          <a:xfrm>
            <a:off x="357188" y="72628"/>
            <a:ext cx="29027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500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CONCERN</a:t>
            </a:r>
            <a:endParaRPr lang="zh-CN" altLang="en-US" sz="15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20" name="组合 1"/>
          <p:cNvGrpSpPr>
            <a:grpSpLocks/>
          </p:cNvGrpSpPr>
          <p:nvPr/>
        </p:nvGrpSpPr>
        <p:grpSpPr bwMode="auto">
          <a:xfrm>
            <a:off x="210741" y="0"/>
            <a:ext cx="79772" cy="540544"/>
            <a:chOff x="0" y="0"/>
            <a:chExt cx="105725" cy="721610"/>
          </a:xfrm>
        </p:grpSpPr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6" name="矩形 11"/>
          <p:cNvSpPr>
            <a:spLocks noChangeArrowheads="1"/>
          </p:cNvSpPr>
          <p:nvPr/>
        </p:nvSpPr>
        <p:spPr bwMode="auto">
          <a:xfrm>
            <a:off x="357188" y="322660"/>
            <a:ext cx="29027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Problems we try to revise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直接连接符 7"/>
          <p:cNvSpPr>
            <a:spLocks noChangeShapeType="1"/>
          </p:cNvSpPr>
          <p:nvPr/>
        </p:nvSpPr>
        <p:spPr bwMode="auto">
          <a:xfrm>
            <a:off x="390525" y="510779"/>
            <a:ext cx="1517179" cy="0"/>
          </a:xfrm>
          <a:prstGeom prst="line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6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B6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166938"/>
            <a:ext cx="9144000" cy="449262"/>
          </a:xfrm>
          <a:prstGeom prst="rect">
            <a:avLst/>
          </a:prstGeom>
          <a:solidFill>
            <a:srgbClr val="D7585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TextBox 3"/>
          <p:cNvSpPr>
            <a:spLocks noChangeArrowheads="1"/>
          </p:cNvSpPr>
          <p:nvPr/>
        </p:nvSpPr>
        <p:spPr bwMode="auto">
          <a:xfrm>
            <a:off x="26988" y="-1433512"/>
            <a:ext cx="3469540" cy="807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4</a:t>
            </a:r>
            <a:endParaRPr lang="zh-CN" altLang="en-US" sz="520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3578226" y="2155825"/>
            <a:ext cx="5178425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FUTURE WORKS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6251735" y="1397001"/>
            <a:ext cx="2504916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PART </a:t>
            </a:r>
            <a:r>
              <a:rPr lang="en-US" altLang="zh-CN" sz="4400" dirty="0" smtClean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FOUR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" name="矩形 24"/>
          <p:cNvSpPr>
            <a:spLocks noChangeArrowheads="1"/>
          </p:cNvSpPr>
          <p:nvPr/>
        </p:nvSpPr>
        <p:spPr bwMode="auto">
          <a:xfrm>
            <a:off x="3536950" y="2692400"/>
            <a:ext cx="5219700" cy="54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To achieve our goals,</a:t>
            </a:r>
          </a:p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 we have plans for the future.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352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47"/>
          <p:cNvCxnSpPr/>
          <p:nvPr/>
        </p:nvCxnSpPr>
        <p:spPr>
          <a:xfrm>
            <a:off x="428597" y="2307959"/>
            <a:ext cx="853589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62"/>
          <p:cNvSpPr/>
          <p:nvPr/>
        </p:nvSpPr>
        <p:spPr>
          <a:xfrm>
            <a:off x="7512593" y="3423906"/>
            <a:ext cx="56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Test</a:t>
            </a:r>
          </a:p>
        </p:txBody>
      </p:sp>
      <p:sp>
        <p:nvSpPr>
          <p:cNvPr id="29" name="Rectangle 58"/>
          <p:cNvSpPr/>
          <p:nvPr/>
        </p:nvSpPr>
        <p:spPr>
          <a:xfrm>
            <a:off x="2783922" y="3429006"/>
            <a:ext cx="8210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Design</a:t>
            </a:r>
          </a:p>
        </p:txBody>
      </p:sp>
      <p:sp>
        <p:nvSpPr>
          <p:cNvPr id="42" name="Rectangle 56"/>
          <p:cNvSpPr/>
          <p:nvPr/>
        </p:nvSpPr>
        <p:spPr>
          <a:xfrm>
            <a:off x="762160" y="3429006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Brainstorming</a:t>
            </a:r>
          </a:p>
        </p:txBody>
      </p:sp>
      <p:sp>
        <p:nvSpPr>
          <p:cNvPr id="53" name="Rectangle 60"/>
          <p:cNvSpPr/>
          <p:nvPr/>
        </p:nvSpPr>
        <p:spPr>
          <a:xfrm>
            <a:off x="4649062" y="3429007"/>
            <a:ext cx="15872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Implementation</a:t>
            </a:r>
          </a:p>
        </p:txBody>
      </p:sp>
      <p:grpSp>
        <p:nvGrpSpPr>
          <p:cNvPr id="55" name="组合 1"/>
          <p:cNvGrpSpPr>
            <a:grpSpLocks/>
          </p:cNvGrpSpPr>
          <p:nvPr/>
        </p:nvGrpSpPr>
        <p:grpSpPr bwMode="auto">
          <a:xfrm>
            <a:off x="210741" y="0"/>
            <a:ext cx="79772" cy="540544"/>
            <a:chOff x="0" y="0"/>
            <a:chExt cx="105725" cy="721610"/>
          </a:xfrm>
        </p:grpSpPr>
        <p:sp>
          <p:nvSpPr>
            <p:cNvPr id="56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57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461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58" name="TextBox 6"/>
          <p:cNvSpPr>
            <a:spLocks noChangeArrowheads="1"/>
          </p:cNvSpPr>
          <p:nvPr/>
        </p:nvSpPr>
        <p:spPr bwMode="auto">
          <a:xfrm>
            <a:off x="357188" y="72628"/>
            <a:ext cx="2902744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500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FUTURE WORKS</a:t>
            </a:r>
            <a:endParaRPr lang="zh-CN" altLang="en-US" sz="15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59" name="矩形 11"/>
          <p:cNvSpPr>
            <a:spLocks noChangeArrowheads="1"/>
          </p:cNvSpPr>
          <p:nvPr/>
        </p:nvSpPr>
        <p:spPr bwMode="auto">
          <a:xfrm>
            <a:off x="357188" y="322660"/>
            <a:ext cx="29027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8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Where there is a wheel, there is a way.</a:t>
            </a:r>
            <a:endParaRPr lang="zh-CN" altLang="en-US" sz="8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直接连接符 7"/>
          <p:cNvSpPr>
            <a:spLocks noChangeShapeType="1"/>
          </p:cNvSpPr>
          <p:nvPr/>
        </p:nvSpPr>
        <p:spPr bwMode="auto">
          <a:xfrm>
            <a:off x="390525" y="510779"/>
            <a:ext cx="2633663" cy="1190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857912" y="1730046"/>
            <a:ext cx="1155824" cy="1155824"/>
            <a:chOff x="857912" y="1730046"/>
            <a:chExt cx="1155824" cy="1155824"/>
          </a:xfrm>
        </p:grpSpPr>
        <p:sp>
          <p:nvSpPr>
            <p:cNvPr id="31" name="Oval 63"/>
            <p:cNvSpPr/>
            <p:nvPr/>
          </p:nvSpPr>
          <p:spPr>
            <a:xfrm>
              <a:off x="857912" y="1730046"/>
              <a:ext cx="1155824" cy="11558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2" name="Oval 48"/>
            <p:cNvSpPr/>
            <p:nvPr/>
          </p:nvSpPr>
          <p:spPr>
            <a:xfrm>
              <a:off x="935488" y="1800797"/>
              <a:ext cx="1014322" cy="1014322"/>
            </a:xfrm>
            <a:prstGeom prst="ellipse">
              <a:avLst/>
            </a:prstGeom>
            <a:solidFill>
              <a:srgbClr val="FCC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430" y="2051739"/>
              <a:ext cx="512437" cy="512437"/>
            </a:xfrm>
            <a:prstGeom prst="rect">
              <a:avLst/>
            </a:prstGeom>
          </p:spPr>
        </p:pic>
      </p:grpSp>
      <p:grpSp>
        <p:nvGrpSpPr>
          <p:cNvPr id="66" name="群組 65"/>
          <p:cNvGrpSpPr/>
          <p:nvPr/>
        </p:nvGrpSpPr>
        <p:grpSpPr>
          <a:xfrm>
            <a:off x="4355976" y="1272386"/>
            <a:ext cx="2071144" cy="2071145"/>
            <a:chOff x="4483769" y="1272386"/>
            <a:chExt cx="2071144" cy="2071145"/>
          </a:xfrm>
        </p:grpSpPr>
        <p:sp>
          <p:nvSpPr>
            <p:cNvPr id="44" name="Oval 66"/>
            <p:cNvSpPr/>
            <p:nvPr/>
          </p:nvSpPr>
          <p:spPr>
            <a:xfrm>
              <a:off x="4483769" y="1272386"/>
              <a:ext cx="2071144" cy="207114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882E3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45" name="Oval 50"/>
            <p:cNvSpPr/>
            <p:nvPr/>
          </p:nvSpPr>
          <p:spPr>
            <a:xfrm>
              <a:off x="4575315" y="1360618"/>
              <a:ext cx="1894680" cy="1894681"/>
            </a:xfrm>
            <a:prstGeom prst="ellipse">
              <a:avLst/>
            </a:prstGeom>
            <a:solidFill>
              <a:srgbClr val="882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891" y="1655535"/>
              <a:ext cx="1179473" cy="1179473"/>
            </a:xfrm>
            <a:prstGeom prst="rect">
              <a:avLst/>
            </a:prstGeom>
          </p:spPr>
        </p:pic>
      </p:grpSp>
      <p:grpSp>
        <p:nvGrpSpPr>
          <p:cNvPr id="65" name="群組 64"/>
          <p:cNvGrpSpPr/>
          <p:nvPr/>
        </p:nvGrpSpPr>
        <p:grpSpPr>
          <a:xfrm>
            <a:off x="2616539" y="1730046"/>
            <a:ext cx="1155824" cy="1155824"/>
            <a:chOff x="2643174" y="1730046"/>
            <a:chExt cx="1155824" cy="1155824"/>
          </a:xfrm>
        </p:grpSpPr>
        <p:sp>
          <p:nvSpPr>
            <p:cNvPr id="20" name="Oval 64"/>
            <p:cNvSpPr/>
            <p:nvPr/>
          </p:nvSpPr>
          <p:spPr>
            <a:xfrm>
              <a:off x="2643174" y="1730046"/>
              <a:ext cx="1155824" cy="11558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E27E7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1" name="Oval 49"/>
            <p:cNvSpPr/>
            <p:nvPr/>
          </p:nvSpPr>
          <p:spPr>
            <a:xfrm>
              <a:off x="2721437" y="1800797"/>
              <a:ext cx="1014322" cy="1014322"/>
            </a:xfrm>
            <a:prstGeom prst="ellipse">
              <a:avLst/>
            </a:prstGeom>
            <a:solidFill>
              <a:srgbClr val="E27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878" y="2038286"/>
              <a:ext cx="514227" cy="514227"/>
            </a:xfrm>
            <a:prstGeom prst="rect">
              <a:avLst/>
            </a:prstGeom>
          </p:spPr>
        </p:pic>
      </p:grpSp>
      <p:grpSp>
        <p:nvGrpSpPr>
          <p:cNvPr id="67" name="群組 66"/>
          <p:cNvGrpSpPr/>
          <p:nvPr/>
        </p:nvGrpSpPr>
        <p:grpSpPr>
          <a:xfrm>
            <a:off x="6985041" y="1568637"/>
            <a:ext cx="1478642" cy="1478642"/>
            <a:chOff x="7215207" y="1730046"/>
            <a:chExt cx="1155824" cy="1155824"/>
          </a:xfrm>
        </p:grpSpPr>
        <p:sp>
          <p:nvSpPr>
            <p:cNvPr id="11" name="Oval 65"/>
            <p:cNvSpPr/>
            <p:nvPr/>
          </p:nvSpPr>
          <p:spPr>
            <a:xfrm>
              <a:off x="7215207" y="1730046"/>
              <a:ext cx="1155824" cy="11558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4610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7293470" y="1800797"/>
              <a:ext cx="1014322" cy="1014322"/>
            </a:xfrm>
            <a:prstGeom prst="ellipse">
              <a:avLst/>
            </a:prstGeom>
            <a:solidFill>
              <a:srgbClr val="461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100" y="2037340"/>
              <a:ext cx="561051" cy="561051"/>
            </a:xfrm>
            <a:prstGeom prst="rect">
              <a:avLst/>
            </a:prstGeom>
          </p:spPr>
        </p:pic>
      </p:grpSp>
      <p:sp>
        <p:nvSpPr>
          <p:cNvPr id="68" name="Rectangle 55"/>
          <p:cNvSpPr/>
          <p:nvPr/>
        </p:nvSpPr>
        <p:spPr>
          <a:xfrm>
            <a:off x="642911" y="3786196"/>
            <a:ext cx="1643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s-MY" sz="900" dirty="0" smtClean="0">
                <a:solidFill>
                  <a:prstClr val="white">
                    <a:lumMod val="50000"/>
                  </a:prst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Gather our ideas together.</a:t>
            </a:r>
          </a:p>
          <a:p>
            <a:pPr algn="ctr"/>
            <a:r>
              <a:rPr lang="ms-MY" sz="900" dirty="0" smtClean="0">
                <a:solidFill>
                  <a:prstClr val="white">
                    <a:lumMod val="50000"/>
                  </a:prst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Try to give some solutions.</a:t>
            </a:r>
            <a:endParaRPr lang="en-US" sz="900" dirty="0">
              <a:solidFill>
                <a:prstClr val="white">
                  <a:lumMod val="50000"/>
                </a:prst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69" name="Rectangle 55"/>
          <p:cNvSpPr/>
          <p:nvPr/>
        </p:nvSpPr>
        <p:spPr>
          <a:xfrm>
            <a:off x="2411760" y="3786196"/>
            <a:ext cx="1643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s-MY" sz="900" dirty="0" smtClean="0">
                <a:solidFill>
                  <a:prstClr val="white">
                    <a:lumMod val="50000"/>
                  </a:prst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Use some structure that is correspond to our concept.</a:t>
            </a:r>
            <a:endParaRPr lang="en-US" sz="900" dirty="0">
              <a:solidFill>
                <a:prstClr val="white">
                  <a:lumMod val="50000"/>
                </a:prst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70" name="Rectangle 55"/>
          <p:cNvSpPr/>
          <p:nvPr/>
        </p:nvSpPr>
        <p:spPr>
          <a:xfrm>
            <a:off x="4616367" y="3806028"/>
            <a:ext cx="1643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s-MY" sz="900" dirty="0" smtClean="0">
                <a:solidFill>
                  <a:prstClr val="white">
                    <a:lumMod val="50000"/>
                  </a:prst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Do it by ourselves. Make the product come true.</a:t>
            </a:r>
            <a:endParaRPr lang="en-US" sz="900" dirty="0">
              <a:solidFill>
                <a:prstClr val="white">
                  <a:lumMod val="50000"/>
                </a:prst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71" name="Rectangle 55"/>
          <p:cNvSpPr/>
          <p:nvPr/>
        </p:nvSpPr>
        <p:spPr>
          <a:xfrm>
            <a:off x="6874274" y="3806028"/>
            <a:ext cx="183768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s-MY" sz="900" dirty="0" smtClean="0">
                <a:solidFill>
                  <a:prstClr val="white">
                    <a:lumMod val="50000"/>
                  </a:prst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Test its stability and feasibility.</a:t>
            </a:r>
            <a:endParaRPr lang="en-US" sz="900" dirty="0">
              <a:solidFill>
                <a:prstClr val="white">
                  <a:lumMod val="50000"/>
                </a:prst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3" name="Rectangle 56"/>
          <p:cNvSpPr/>
          <p:nvPr/>
        </p:nvSpPr>
        <p:spPr>
          <a:xfrm>
            <a:off x="13635" y="2712596"/>
            <a:ext cx="8579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Jan. 2017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4" name="Rectangle 56"/>
          <p:cNvSpPr/>
          <p:nvPr/>
        </p:nvSpPr>
        <p:spPr>
          <a:xfrm>
            <a:off x="3621906" y="1388961"/>
            <a:ext cx="875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Feb. 2017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5" name="直線接點 4"/>
          <p:cNvCxnSpPr>
            <a:endCxn id="34" idx="2"/>
          </p:cNvCxnSpPr>
          <p:nvPr/>
        </p:nvCxnSpPr>
        <p:spPr>
          <a:xfrm flipH="1" flipV="1">
            <a:off x="4059687" y="1665960"/>
            <a:ext cx="12074" cy="6389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434634" y="2304908"/>
            <a:ext cx="6983" cy="36958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47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5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5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50"/>
                            </p:stCondLst>
                            <p:childTnLst>
                              <p:par>
                                <p:cTn id="7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42" grpId="0"/>
      <p:bldP spid="53" grpId="0"/>
      <p:bldP spid="68" grpId="0"/>
      <p:bldP spid="69" grpId="0"/>
      <p:bldP spid="70" grpId="0"/>
      <p:bldP spid="71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簡介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203598"/>
            <a:ext cx="8352928" cy="3394472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女人</a:t>
            </a:r>
            <a:r>
              <a:rPr lang="zh-CN" altLang="en-US" sz="2400" dirty="0"/>
              <a:t>爱美是天性，对于美丽的追逐使得女性产品广告占据了一部分的营</a:t>
            </a:r>
            <a:r>
              <a:rPr lang="zh-CN" altLang="en-US" sz="2400" dirty="0" smtClean="0"/>
              <a:t>收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广</a:t>
            </a:r>
            <a:r>
              <a:rPr lang="zh-CN" altLang="en-US" sz="2400" dirty="0"/>
              <a:t>告不再局限于纸本宣传，互联网的进步转变了广告的</a:t>
            </a:r>
            <a:r>
              <a:rPr lang="zh-CN" altLang="en-US" sz="2400" dirty="0" smtClean="0"/>
              <a:t>模式，网络广告利用更低的成本创造更高的曝光</a:t>
            </a:r>
            <a:r>
              <a:rPr lang="zh-CN" altLang="en-US" sz="2400" dirty="0" smtClean="0"/>
              <a:t>率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故此次本组锁定中国美妆网络广告产业，从发展背景到现况分析，</a:t>
            </a:r>
            <a:r>
              <a:rPr lang="zh-TW" altLang="en-US" sz="2400" dirty="0" smtClean="0"/>
              <a:t>再</a:t>
            </a:r>
            <a:r>
              <a:rPr lang="zh-CN" altLang="en-US" sz="2400" dirty="0" smtClean="0"/>
              <a:t>将基于产业现况推出创新项目。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26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0"/>
            <a:ext cx="9165126" cy="5143500"/>
          </a:xfrm>
          <a:prstGeom prst="rect">
            <a:avLst/>
          </a:prstGeom>
          <a:solidFill>
            <a:srgbClr val="A9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1446122" y="1860016"/>
            <a:ext cx="6272883" cy="142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Q </a:t>
            </a:r>
            <a:r>
              <a:rPr lang="en-US" altLang="zh-CN" sz="32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44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</a:p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Thanks For </a:t>
            </a:r>
            <a:r>
              <a:rPr lang="en-US" altLang="zh-CN" sz="44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Y</a:t>
            </a:r>
            <a:r>
              <a:rPr lang="en-US" altLang="zh-CN" sz="44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our Listening</a:t>
            </a:r>
            <a:endParaRPr lang="zh-CN" altLang="en-US" sz="4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0412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8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發展背景</a:t>
            </a:r>
            <a:endParaRPr lang="en-US" altLang="zh-TW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0025914"/>
              </p:ext>
            </p:extLst>
          </p:nvPr>
        </p:nvGraphicFramePr>
        <p:xfrm>
          <a:off x="467544" y="1131590"/>
          <a:ext cx="7704856" cy="35283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0769"/>
                <a:gridCol w="1982834"/>
                <a:gridCol w="4221253"/>
              </a:tblGrid>
              <a:tr h="406866">
                <a:tc>
                  <a:txBody>
                    <a:bodyPr/>
                    <a:lstStyle/>
                    <a:p>
                      <a:endParaRPr lang="zh-TW" sz="1200" kern="100" dirty="0">
                        <a:effectLst/>
                        <a:latin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傳統廣告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</a:rPr>
                        <a:t>網路廣告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  <a:tr h="8871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發布方式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電視、報紙、雜誌、廣播、看板</a:t>
                      </a:r>
                      <a:endParaRPr lang="zh-TW" sz="12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(</a:t>
                      </a:r>
                      <a:r>
                        <a:rPr lang="zh-TW" sz="1200" kern="0">
                          <a:effectLst/>
                        </a:rPr>
                        <a:t>單向傳播</a:t>
                      </a:r>
                      <a:r>
                        <a:rPr lang="en-US" sz="1200" kern="0">
                          <a:effectLst/>
                        </a:rPr>
                        <a:t>)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</a:rPr>
                        <a:t>网幅廣告、電子郵件廣告、富媒體廣告、關鍵字廣告</a:t>
                      </a:r>
                      <a:endParaRPr lang="zh-TW" sz="12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(</a:t>
                      </a:r>
                      <a:r>
                        <a:rPr lang="zh-TW" sz="1200" kern="0" dirty="0">
                          <a:effectLst/>
                        </a:rPr>
                        <a:t>雙向傳播、精準投放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  <a:tr h="8871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計價標準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時間計價</a:t>
                      </a:r>
                      <a:endParaRPr lang="zh-TW" sz="12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空間計價</a:t>
                      </a:r>
                      <a:endParaRPr lang="zh-TW" sz="12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(</a:t>
                      </a:r>
                      <a:r>
                        <a:rPr lang="zh-TW" sz="1200" kern="0">
                          <a:effectLst/>
                        </a:rPr>
                        <a:t>較固定</a:t>
                      </a:r>
                      <a:r>
                        <a:rPr lang="en-US" sz="1200" kern="0">
                          <a:effectLst/>
                        </a:rPr>
                        <a:t>)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依版面大小</a:t>
                      </a:r>
                      <a:endParaRPr lang="zh-TW" sz="12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點擊次數</a:t>
                      </a:r>
                      <a:r>
                        <a:rPr lang="en-US" sz="1200" kern="0">
                          <a:effectLst/>
                        </a:rPr>
                        <a:t>(Cost per click, CPC)</a:t>
                      </a:r>
                      <a:endParaRPr lang="zh-TW" sz="12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(</a:t>
                      </a:r>
                      <a:r>
                        <a:rPr lang="zh-TW" sz="1200" kern="0">
                          <a:effectLst/>
                        </a:rPr>
                        <a:t>差異較大</a:t>
                      </a:r>
                      <a:r>
                        <a:rPr lang="en-US" sz="1200" kern="0">
                          <a:effectLst/>
                        </a:rPr>
                        <a:t>)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  <a:tr h="6736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效果評估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回流率</a:t>
                      </a:r>
                      <a:endParaRPr lang="zh-TW" sz="12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(</a:t>
                      </a:r>
                      <a:r>
                        <a:rPr lang="zh-TW" sz="1200" kern="0">
                          <a:effectLst/>
                        </a:rPr>
                        <a:t>大約估計</a:t>
                      </a:r>
                      <a:r>
                        <a:rPr lang="en-US" sz="1200" kern="0">
                          <a:effectLst/>
                        </a:rPr>
                        <a:t>)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觀看次數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  <a:tr h="6736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覆蓋範圍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地域性</a:t>
                      </a:r>
                      <a:endParaRPr lang="zh-TW" sz="12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(</a:t>
                      </a:r>
                      <a:r>
                        <a:rPr lang="zh-TW" sz="1200" kern="0">
                          <a:effectLst/>
                        </a:rPr>
                        <a:t>小</a:t>
                      </a:r>
                      <a:r>
                        <a:rPr lang="en-US" sz="1200" kern="0">
                          <a:effectLst/>
                        </a:rPr>
                        <a:t>)</a:t>
                      </a:r>
                      <a:endParaRPr lang="zh-TW" sz="12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</a:rPr>
                        <a:t>全球性</a:t>
                      </a:r>
                      <a:endParaRPr lang="zh-TW" sz="12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(</a:t>
                      </a:r>
                      <a:r>
                        <a:rPr lang="zh-TW" sz="1200" kern="0" dirty="0">
                          <a:effectLst/>
                        </a:rPr>
                        <a:t>大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21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發展背景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sz="2800" dirty="0"/>
              <a:t>1.1</a:t>
            </a:r>
            <a:r>
              <a:rPr lang="zh-TW" altLang="en-US" sz="2800" dirty="0"/>
              <a:t>網路廣告定義</a:t>
            </a:r>
          </a:p>
          <a:p>
            <a:r>
              <a:rPr lang="zh-TW" altLang="en-US" sz="2800" dirty="0"/>
              <a:t>        根據著名傳媒研究者美國的霍普金斯下的定義，網路廣告及電子廣告指通過電子信息服務傳播給消費者的廣告，意指通過网络传递到互联网用户的一种高科技广告运作方式，透過广告横幅、文本链接、多媒体等方法進行投放廣告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lvl="0"/>
            <a:r>
              <a:rPr lang="zh-TW" altLang="zh-TW" sz="2800" dirty="0"/>
              <a:t>不受时间限制，广告效果持久。</a:t>
            </a:r>
          </a:p>
          <a:p>
            <a:pPr lvl="0"/>
            <a:r>
              <a:rPr lang="zh-TW" altLang="zh-TW" sz="2800" dirty="0"/>
              <a:t>方式灵活，互动性强。</a:t>
            </a:r>
          </a:p>
          <a:p>
            <a:pPr lvl="0"/>
            <a:r>
              <a:rPr lang="zh-TW" altLang="zh-TW" sz="2800" dirty="0"/>
              <a:t>可以分类检索，广告针对性强</a:t>
            </a:r>
          </a:p>
          <a:p>
            <a:pPr lvl="0"/>
            <a:r>
              <a:rPr lang="zh-TW" altLang="zh-TW" sz="2800" dirty="0"/>
              <a:t>制作简捷，广告费用低。</a:t>
            </a:r>
          </a:p>
          <a:p>
            <a:pPr lvl="0"/>
            <a:r>
              <a:rPr lang="zh-TW" altLang="zh-TW" sz="2800" dirty="0"/>
              <a:t>可以准确的统计觀看数量。</a:t>
            </a:r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90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pc="-83" dirty="0">
                <a:solidFill>
                  <a:srgbClr val="F08220"/>
                </a:solidFill>
              </a:rPr>
              <a:t>發展</a:t>
            </a:r>
            <a:r>
              <a:rPr lang="zh-TW" altLang="en-US" b="1" spc="-83" dirty="0" smtClean="0">
                <a:solidFill>
                  <a:srgbClr val="F08220"/>
                </a:solidFill>
              </a:rPr>
              <a:t>背景  </a:t>
            </a:r>
            <a:r>
              <a:rPr lang="en-US" altLang="zh-TW" b="1" spc="-83" dirty="0" smtClean="0">
                <a:solidFill>
                  <a:srgbClr val="F08220"/>
                </a:solidFill>
              </a:rPr>
              <a:t>(</a:t>
            </a:r>
            <a:r>
              <a:rPr lang="zh-TW" altLang="en-US" b="1" spc="-83" dirty="0">
                <a:solidFill>
                  <a:srgbClr val="F08220"/>
                </a:solidFill>
              </a:rPr>
              <a:t>跟下一頁</a:t>
            </a:r>
            <a:r>
              <a:rPr lang="zh-TW" altLang="en-US" b="1" spc="-83" dirty="0" smtClean="0">
                <a:solidFill>
                  <a:srgbClr val="F08220"/>
                </a:solidFill>
              </a:rPr>
              <a:t>整合</a:t>
            </a:r>
            <a:r>
              <a:rPr lang="en-US" altLang="zh-TW" b="1" spc="-83" dirty="0" smtClean="0">
                <a:solidFill>
                  <a:srgbClr val="F08220"/>
                </a:solidFill>
              </a:rPr>
              <a:t>)</a:t>
            </a:r>
            <a:endParaRPr lang="zh-TW" altLang="en-US" b="1" spc="-83" dirty="0">
              <a:solidFill>
                <a:srgbClr val="F0822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TW" dirty="0"/>
              <a:t>1.2</a:t>
            </a:r>
            <a:r>
              <a:rPr lang="zh-TW" altLang="zh-TW" dirty="0"/>
              <a:t>中國網路廣告發展史</a:t>
            </a:r>
          </a:p>
          <a:p>
            <a:r>
              <a:rPr lang="en-US" altLang="zh-TW" dirty="0"/>
              <a:t>1997</a:t>
            </a:r>
            <a:r>
              <a:rPr lang="zh-TW" altLang="zh-TW" dirty="0"/>
              <a:t>年</a:t>
            </a:r>
            <a:r>
              <a:rPr lang="en-US" altLang="zh-TW" dirty="0"/>
              <a:t>3</a:t>
            </a:r>
            <a:r>
              <a:rPr lang="zh-TW" altLang="zh-TW" dirty="0"/>
              <a:t>月</a:t>
            </a:r>
            <a:r>
              <a:rPr lang="en-US" altLang="zh-TW" dirty="0"/>
              <a:t> IBM</a:t>
            </a:r>
            <a:r>
              <a:rPr lang="zh-TW" altLang="zh-TW" dirty="0"/>
              <a:t>、</a:t>
            </a:r>
            <a:r>
              <a:rPr lang="en-US" altLang="zh-TW" dirty="0"/>
              <a:t>Intel</a:t>
            </a:r>
            <a:r>
              <a:rPr lang="zh-TW" altLang="zh-TW" dirty="0"/>
              <a:t>始於</a:t>
            </a:r>
            <a:r>
              <a:rPr lang="en-US" altLang="zh-TW" dirty="0" err="1"/>
              <a:t>ChinaByte</a:t>
            </a:r>
            <a:r>
              <a:rPr lang="zh-TW" altLang="zh-TW" dirty="0"/>
              <a:t>發布廣告，開創了中國網路廣告之路，為中國最早於互联网上投放广告的广告主，持續發展至</a:t>
            </a:r>
            <a:r>
              <a:rPr lang="en-US" altLang="zh-TW" dirty="0"/>
              <a:t>1998</a:t>
            </a:r>
            <a:r>
              <a:rPr lang="zh-TW" altLang="zh-TW" dirty="0"/>
              <a:t>年初才稍有规模。</a:t>
            </a:r>
          </a:p>
          <a:p>
            <a:r>
              <a:rPr lang="en-US" altLang="zh-TW" dirty="0"/>
              <a:t>1999</a:t>
            </a:r>
            <a:r>
              <a:rPr lang="zh-TW" altLang="zh-TW" dirty="0"/>
              <a:t>年</a:t>
            </a:r>
            <a:r>
              <a:rPr lang="en-US" altLang="zh-TW" dirty="0"/>
              <a:t> DoubleClick</a:t>
            </a:r>
            <a:r>
              <a:rPr lang="zh-TW" altLang="zh-TW" dirty="0"/>
              <a:t>進入中國與新浪拿到鉅額的營業額，從</a:t>
            </a:r>
            <a:r>
              <a:rPr lang="en-US" altLang="zh-TW" dirty="0"/>
              <a:t>1999</a:t>
            </a:r>
            <a:r>
              <a:rPr lang="zh-TW" altLang="zh-TW" dirty="0"/>
              <a:t>年初不到一億，迅速增長到</a:t>
            </a:r>
            <a:r>
              <a:rPr lang="en-US" altLang="zh-TW" dirty="0"/>
              <a:t>2000</a:t>
            </a:r>
            <a:r>
              <a:rPr lang="zh-TW" altLang="zh-TW" dirty="0"/>
              <a:t>年四億，正式開啟中國網路廣告時代，新浪、搜狐、網易、騰訊佔了</a:t>
            </a:r>
            <a:r>
              <a:rPr lang="en-US" altLang="zh-TW" dirty="0"/>
              <a:t>96.2%</a:t>
            </a:r>
            <a:r>
              <a:rPr lang="zh-TW" altLang="zh-TW" dirty="0"/>
              <a:t>的廣告市場。因而促使政府將</a:t>
            </a:r>
            <a:r>
              <a:rPr lang="en-US" altLang="zh-TW" dirty="0"/>
              <a:t>1999</a:t>
            </a:r>
            <a:r>
              <a:rPr lang="zh-TW" altLang="zh-TW" dirty="0"/>
              <a:t>年定为上网年，表明其政府十分重视网络资源的利用。</a:t>
            </a:r>
          </a:p>
          <a:p>
            <a:r>
              <a:rPr lang="en-US" altLang="zh-TW" dirty="0"/>
              <a:t>    </a:t>
            </a:r>
            <a:r>
              <a:rPr lang="zh-TW" altLang="zh-TW" dirty="0"/>
              <a:t>隨著計算機水平與網路傳播速度以及網路安全的提升，採用網路廣告的人數持續增長，此時的網路廣告大多採用網幅廣告、文本鏈接廣告與電子郵件廣告等方式，並且為隨機投放方式，使用的瀏覽器與網頁決定了受眾的資訊取得，為單向的資訊流。</a:t>
            </a:r>
            <a:r>
              <a:rPr lang="en-US" altLang="zh-TW" dirty="0"/>
              <a:t>2004</a:t>
            </a:r>
            <a:r>
              <a:rPr lang="zh-TW" altLang="zh-TW" dirty="0"/>
              <a:t>年</a:t>
            </a:r>
            <a:r>
              <a:rPr lang="en-US" altLang="zh-TW" dirty="0"/>
              <a:t>9</a:t>
            </a:r>
            <a:r>
              <a:rPr lang="zh-TW" altLang="zh-TW" dirty="0"/>
              <a:t>月，美国苹果公司发布</a:t>
            </a:r>
            <a:r>
              <a:rPr lang="en-US" altLang="zh-TW" dirty="0" err="1"/>
              <a:t>iPodder</a:t>
            </a:r>
            <a:r>
              <a:rPr lang="zh-TW" altLang="zh-TW" dirty="0"/>
              <a:t>，这一事件被看作是播客（</a:t>
            </a:r>
            <a:r>
              <a:rPr lang="en-US" altLang="zh-TW" dirty="0"/>
              <a:t>Podcast</a:t>
            </a:r>
            <a:r>
              <a:rPr lang="zh-TW" altLang="zh-TW" dirty="0"/>
              <a:t>）出现的标志，意味著視頻廣告的問世。</a:t>
            </a:r>
            <a:r>
              <a:rPr lang="en-US" altLang="zh-TW" dirty="0"/>
              <a:t>“</a:t>
            </a:r>
            <a:r>
              <a:rPr lang="zh-TW" altLang="zh-TW" dirty="0"/>
              <a:t>播客</a:t>
            </a:r>
            <a:r>
              <a:rPr lang="en-US" altLang="zh-TW" dirty="0"/>
              <a:t>”</a:t>
            </a:r>
            <a:r>
              <a:rPr lang="zh-TW" altLang="zh-TW" dirty="0"/>
              <a:t>这一概念来源自苹果电脑的</a:t>
            </a:r>
            <a:r>
              <a:rPr lang="en-US" altLang="zh-TW" dirty="0"/>
              <a:t>"iPod"</a:t>
            </a:r>
            <a:r>
              <a:rPr lang="zh-TW" altLang="zh-TW" dirty="0"/>
              <a:t>与</a:t>
            </a:r>
            <a:r>
              <a:rPr lang="en-US" altLang="zh-TW" dirty="0"/>
              <a:t>"</a:t>
            </a:r>
            <a:r>
              <a:rPr lang="zh-TW" altLang="zh-TW" dirty="0"/>
              <a:t>广播</a:t>
            </a:r>
            <a:r>
              <a:rPr lang="en-US" altLang="zh-TW" dirty="0"/>
              <a:t>"(broadcast)</a:t>
            </a:r>
            <a:r>
              <a:rPr lang="zh-TW" altLang="zh-TW" dirty="0"/>
              <a:t>的合成词，其指的是一种在互联网上发布文件并允许用户订阅</a:t>
            </a:r>
            <a:r>
              <a:rPr lang="en-US" altLang="zh-TW" dirty="0"/>
              <a:t>feed</a:t>
            </a:r>
            <a:r>
              <a:rPr lang="zh-TW" altLang="zh-TW" dirty="0"/>
              <a:t>以自动接收新文件的方法，或用此方法来制作的电台节目。</a:t>
            </a:r>
            <a:r>
              <a:rPr lang="en-US" altLang="zh-TW" dirty="0"/>
              <a:t>2004</a:t>
            </a:r>
            <a:r>
              <a:rPr lang="zh-TW" altLang="zh-TW" dirty="0"/>
              <a:t>年</a:t>
            </a:r>
            <a:r>
              <a:rPr lang="en-US" altLang="zh-TW" dirty="0"/>
              <a:t>9</a:t>
            </a:r>
            <a:r>
              <a:rPr lang="zh-TW" altLang="zh-TW" dirty="0"/>
              <a:t>月，美国苹果公司发布</a:t>
            </a:r>
            <a:r>
              <a:rPr lang="en-US" altLang="zh-TW" dirty="0" err="1"/>
              <a:t>iPodder</a:t>
            </a:r>
            <a:r>
              <a:rPr lang="zh-TW" altLang="zh-TW" dirty="0"/>
              <a:t>，这一事件被看作是播客（</a:t>
            </a:r>
            <a:r>
              <a:rPr lang="en-US" altLang="zh-TW" dirty="0"/>
              <a:t>Podcast</a:t>
            </a:r>
            <a:r>
              <a:rPr lang="zh-TW" altLang="zh-TW" dirty="0"/>
              <a:t>）出现的标志。</a:t>
            </a:r>
          </a:p>
          <a:p>
            <a:r>
              <a:rPr lang="zh-TW" altLang="zh-TW" dirty="0"/>
              <a:t>大數據的發展改變了廣告的傳播方式，透過瀏覽資料蒐集，利用演算法預估消費者喜好，以提升廣告投放精準度，轉變了原先單向傳播的方式。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93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接點 24"/>
          <p:cNvCxnSpPr/>
          <p:nvPr/>
        </p:nvCxnSpPr>
        <p:spPr>
          <a:xfrm>
            <a:off x="4489927" y="4767263"/>
            <a:ext cx="156708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2997292" y="3895998"/>
            <a:ext cx="156708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4489927" y="3012173"/>
            <a:ext cx="156708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800850" y="247535"/>
            <a:ext cx="2057400" cy="273844"/>
          </a:xfrm>
        </p:spPr>
        <p:txBody>
          <a:bodyPr/>
          <a:lstStyle/>
          <a:p>
            <a:fld id="{A0EDBECA-CDE6-495F-A757-2080B827131C}" type="slidenum">
              <a:rPr lang="zh-TW" altLang="en-US" smtClean="0">
                <a:solidFill>
                  <a:schemeClr val="bg1"/>
                </a:solidFill>
              </a:rPr>
              <a:pPr/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321207" y="364603"/>
            <a:ext cx="4349187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TW" altLang="en-US" sz="3600" b="1" spc="-83" dirty="0">
                <a:solidFill>
                  <a:srgbClr val="F08220"/>
                </a:solidFill>
              </a:rPr>
              <a:t>發展背景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998220" y="1334892"/>
            <a:ext cx="6995160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2768906" y="949777"/>
            <a:ext cx="359094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歷史沿革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演變</a:t>
            </a:r>
          </a:p>
        </p:txBody>
      </p:sp>
      <p:cxnSp>
        <p:nvCxnSpPr>
          <p:cNvPr id="9" name="直線接點 8"/>
          <p:cNvCxnSpPr/>
          <p:nvPr/>
        </p:nvCxnSpPr>
        <p:spPr>
          <a:xfrm>
            <a:off x="4564380" y="1680990"/>
            <a:ext cx="0" cy="3462511"/>
          </a:xfrm>
          <a:prstGeom prst="line">
            <a:avLst/>
          </a:prstGeom>
          <a:ln w="19050">
            <a:solidFill>
              <a:srgbClr val="F0822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823242" y="1846722"/>
            <a:ext cx="2336645" cy="637055"/>
            <a:chOff x="1391921" y="2462297"/>
            <a:chExt cx="3115526" cy="849407"/>
          </a:xfrm>
        </p:grpSpPr>
        <p:sp>
          <p:nvSpPr>
            <p:cNvPr id="11" name="文字方塊 10"/>
            <p:cNvSpPr txBox="1"/>
            <p:nvPr/>
          </p:nvSpPr>
          <p:spPr>
            <a:xfrm>
              <a:off x="1391921" y="2462297"/>
              <a:ext cx="311552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社群平台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通訊軟體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25225" y="2819261"/>
              <a:ext cx="24725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pc="45" dirty="0">
                  <a:solidFill>
                    <a:schemeClr val="bg1">
                      <a:lumMod val="65000"/>
                    </a:schemeClr>
                  </a:solidFill>
                </a:rPr>
                <a:t>微信</a:t>
              </a:r>
              <a:r>
                <a:rPr lang="en-US" altLang="zh-TW" spc="45" dirty="0">
                  <a:solidFill>
                    <a:schemeClr val="bg1">
                      <a:lumMod val="65000"/>
                    </a:schemeClr>
                  </a:solidFill>
                </a:rPr>
                <a:t> (1999)</a:t>
              </a:r>
              <a:endParaRPr lang="zh-TW" altLang="en-US" spc="45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2997292" y="2108019"/>
            <a:ext cx="156708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4361880" y="1919735"/>
            <a:ext cx="405000" cy="405000"/>
          </a:xfrm>
          <a:prstGeom prst="ellipse">
            <a:avLst/>
          </a:prstGeom>
          <a:solidFill>
            <a:srgbClr val="F0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4359677" y="2801411"/>
            <a:ext cx="405000" cy="405000"/>
          </a:xfrm>
          <a:prstGeom prst="ellipse">
            <a:avLst/>
          </a:prstGeom>
          <a:solidFill>
            <a:srgbClr val="F0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365690" y="3683087"/>
            <a:ext cx="405000" cy="405000"/>
          </a:xfrm>
          <a:prstGeom prst="ellipse">
            <a:avLst/>
          </a:prstGeom>
          <a:solidFill>
            <a:srgbClr val="F0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4359677" y="4564763"/>
            <a:ext cx="405000" cy="405000"/>
          </a:xfrm>
          <a:prstGeom prst="ellipse">
            <a:avLst/>
          </a:prstGeom>
          <a:solidFill>
            <a:srgbClr val="F0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grpSp>
        <p:nvGrpSpPr>
          <p:cNvPr id="20" name="群組 19"/>
          <p:cNvGrpSpPr/>
          <p:nvPr/>
        </p:nvGrpSpPr>
        <p:grpSpPr>
          <a:xfrm>
            <a:off x="6144581" y="2323955"/>
            <a:ext cx="2747308" cy="1823577"/>
            <a:chOff x="1391921" y="2462297"/>
            <a:chExt cx="3200210" cy="2431435"/>
          </a:xfrm>
        </p:grpSpPr>
        <p:sp>
          <p:nvSpPr>
            <p:cNvPr id="21" name="文字方塊 20"/>
            <p:cNvSpPr txBox="1"/>
            <p:nvPr/>
          </p:nvSpPr>
          <p:spPr>
            <a:xfrm>
              <a:off x="1391921" y="2462297"/>
              <a:ext cx="3115526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電子商務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441640" y="2923962"/>
              <a:ext cx="3150491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pc="45" dirty="0">
                  <a:solidFill>
                    <a:schemeClr val="bg1">
                      <a:lumMod val="65000"/>
                    </a:schemeClr>
                  </a:solidFill>
                </a:rPr>
                <a:t>網幅廣告</a:t>
              </a:r>
              <a:r>
                <a:rPr lang="en-US" altLang="zh-TW" spc="45" dirty="0">
                  <a:solidFill>
                    <a:schemeClr val="bg1">
                      <a:lumMod val="65000"/>
                    </a:schemeClr>
                  </a:solidFill>
                </a:rPr>
                <a:t> (1999)</a:t>
              </a:r>
              <a:r>
                <a:rPr lang="zh-TW" altLang="en-US" spc="45" dirty="0">
                  <a:solidFill>
                    <a:schemeClr val="bg1">
                      <a:lumMod val="65000"/>
                    </a:schemeClr>
                  </a:solidFill>
                </a:rPr>
                <a:t>，</a:t>
              </a:r>
              <a:endParaRPr lang="en-US" altLang="zh-TW" spc="45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zh-TW" altLang="en-US" spc="45" dirty="0">
                  <a:solidFill>
                    <a:schemeClr val="bg1">
                      <a:lumMod val="65000"/>
                    </a:schemeClr>
                  </a:solidFill>
                </a:rPr>
                <a:t>此時廣告為隨機投放方式</a:t>
              </a:r>
              <a:endParaRPr lang="en-US" altLang="zh-TW" spc="45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zh-TW" altLang="en-US" spc="45" dirty="0">
                  <a:solidFill>
                    <a:schemeClr val="bg1">
                      <a:lumMod val="65000"/>
                    </a:schemeClr>
                  </a:solidFill>
                </a:rPr>
                <a:t>通欄</a:t>
              </a:r>
              <a:r>
                <a:rPr lang="en-US" altLang="zh-TW" spc="45" dirty="0">
                  <a:solidFill>
                    <a:schemeClr val="bg1">
                      <a:lumMod val="65000"/>
                    </a:schemeClr>
                  </a:solidFill>
                </a:rPr>
                <a:t>(Full Column)</a:t>
              </a: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zh-TW" altLang="en-US" spc="45" dirty="0">
                  <a:solidFill>
                    <a:schemeClr val="bg1">
                      <a:lumMod val="65000"/>
                    </a:schemeClr>
                  </a:solidFill>
                </a:rPr>
                <a:t>橫幅</a:t>
              </a:r>
              <a:r>
                <a:rPr lang="en-US" altLang="zh-TW" spc="45" dirty="0">
                  <a:solidFill>
                    <a:schemeClr val="bg1">
                      <a:lumMod val="65000"/>
                    </a:schemeClr>
                  </a:solidFill>
                </a:rPr>
                <a:t>(Banner)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95301" y="3574613"/>
            <a:ext cx="2501991" cy="1533649"/>
            <a:chOff x="528442" y="2462297"/>
            <a:chExt cx="3335988" cy="2044864"/>
          </a:xfrm>
        </p:grpSpPr>
        <p:sp>
          <p:nvSpPr>
            <p:cNvPr id="27" name="文字方塊 26"/>
            <p:cNvSpPr txBox="1"/>
            <p:nvPr/>
          </p:nvSpPr>
          <p:spPr>
            <a:xfrm>
              <a:off x="2331842" y="2462297"/>
              <a:ext cx="153258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電子商務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528442" y="2906723"/>
              <a:ext cx="333598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pc="45" dirty="0">
                  <a:solidFill>
                    <a:schemeClr val="bg1">
                      <a:lumMod val="65000"/>
                    </a:schemeClr>
                  </a:solidFill>
                </a:rPr>
                <a:t>此時增加了消費者訂閱功能</a:t>
              </a:r>
              <a:endParaRPr lang="en-US" altLang="zh-TW" spc="45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r>
                <a:rPr lang="zh-TW" altLang="en-US" spc="45" dirty="0">
                  <a:solidFill>
                    <a:schemeClr val="bg1">
                      <a:lumMod val="65000"/>
                    </a:schemeClr>
                  </a:solidFill>
                </a:rPr>
                <a:t>，消費者可喜好選擇相關廣告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152482" y="4157526"/>
            <a:ext cx="2379557" cy="1269579"/>
            <a:chOff x="1391921" y="2462297"/>
            <a:chExt cx="3172743" cy="1692772"/>
          </a:xfrm>
        </p:grpSpPr>
        <p:sp>
          <p:nvSpPr>
            <p:cNvPr id="30" name="文字方塊 29"/>
            <p:cNvSpPr txBox="1"/>
            <p:nvPr/>
          </p:nvSpPr>
          <p:spPr>
            <a:xfrm>
              <a:off x="1391921" y="2462297"/>
              <a:ext cx="311552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網紅經濟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名人效應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414173" y="2923962"/>
              <a:ext cx="3150491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pc="45" dirty="0">
                  <a:solidFill>
                    <a:schemeClr val="bg1">
                      <a:lumMod val="65000"/>
                    </a:schemeClr>
                  </a:solidFill>
                </a:rPr>
                <a:t>圖片</a:t>
              </a:r>
              <a:r>
                <a:rPr lang="en-US" altLang="zh-TW" spc="45" dirty="0">
                  <a:solidFill>
                    <a:schemeClr val="bg1">
                      <a:lumMod val="65000"/>
                    </a:schemeClr>
                  </a:solidFill>
                </a:rPr>
                <a:t>+</a:t>
              </a:r>
              <a:r>
                <a:rPr lang="zh-TW" altLang="en-US" spc="45" dirty="0">
                  <a:solidFill>
                    <a:schemeClr val="bg1">
                      <a:lumMod val="65000"/>
                    </a:schemeClr>
                  </a:solidFill>
                </a:rPr>
                <a:t>文字的分享開始盛行，</a:t>
              </a:r>
              <a:endParaRPr lang="en-US" altLang="zh-TW" spc="45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zh-TW" altLang="en-US" spc="45" dirty="0">
                  <a:solidFill>
                    <a:schemeClr val="bg1">
                      <a:lumMod val="65000"/>
                    </a:schemeClr>
                  </a:solidFill>
                </a:rPr>
                <a:t>知名博主的崛起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534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1594</Words>
  <Application>Microsoft Office PowerPoint</Application>
  <PresentationFormat>如螢幕大小 (16:9)</PresentationFormat>
  <Paragraphs>289</Paragraphs>
  <Slides>40</Slides>
  <Notes>12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1" baseType="lpstr">
      <vt:lpstr>Office 佈景主題</vt:lpstr>
      <vt:lpstr>PowerPoint 簡報</vt:lpstr>
      <vt:lpstr>Outline</vt:lpstr>
      <vt:lpstr>PowerPoint 簡報</vt:lpstr>
      <vt:lpstr>簡介</vt:lpstr>
      <vt:lpstr>PowerPoint 簡報</vt:lpstr>
      <vt:lpstr>發展背景</vt:lpstr>
      <vt:lpstr>發展背景</vt:lpstr>
      <vt:lpstr>發展背景  (跟下一頁整合)</vt:lpstr>
      <vt:lpstr>PowerPoint 簡報</vt:lpstr>
      <vt:lpstr>現況分析</vt:lpstr>
      <vt:lpstr>現況分析</vt:lpstr>
      <vt:lpstr>現況分析</vt:lpstr>
      <vt:lpstr>未來發展</vt:lpstr>
      <vt:lpstr>項目發想</vt:lpstr>
      <vt:lpstr>項目發想</vt:lpstr>
      <vt:lpstr>項目發想</vt:lpstr>
      <vt:lpstr>項目發想</vt:lpstr>
      <vt:lpstr>參考文獻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PRL727</dc:creator>
  <cp:lastModifiedBy>Brian</cp:lastModifiedBy>
  <cp:revision>128</cp:revision>
  <dcterms:created xsi:type="dcterms:W3CDTF">2017-01-13T11:41:25Z</dcterms:created>
  <dcterms:modified xsi:type="dcterms:W3CDTF">2017-08-12T08:44:50Z</dcterms:modified>
</cp:coreProperties>
</file>